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5" r:id="rId4"/>
    <p:sldId id="261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/>
              <a:t>Usage of Cash in Consumer Payments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5307187041850695E-2"/>
          <c:y val="0.1741566254620516"/>
          <c:w val="0.94938562591629849"/>
          <c:h val="0.60098158083744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as volume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India</c:v>
                </c:pt>
                <c:pt idx="1">
                  <c:v>Brazil</c:v>
                </c:pt>
                <c:pt idx="2">
                  <c:v>Japan</c:v>
                </c:pt>
                <c:pt idx="3">
                  <c:v>USA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98</c:v>
                </c:pt>
                <c:pt idx="1">
                  <c:v>85</c:v>
                </c:pt>
                <c:pt idx="2">
                  <c:v>86</c:v>
                </c:pt>
                <c:pt idx="3">
                  <c:v>55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 as value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India</c:v>
                </c:pt>
                <c:pt idx="1">
                  <c:v>Brazil</c:v>
                </c:pt>
                <c:pt idx="2">
                  <c:v>Japan</c:v>
                </c:pt>
                <c:pt idx="3">
                  <c:v>USA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68</c:v>
                </c:pt>
                <c:pt idx="1">
                  <c:v>38</c:v>
                </c:pt>
                <c:pt idx="2">
                  <c:v>43</c:v>
                </c:pt>
                <c:pt idx="3">
                  <c:v>14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03955480"/>
        <c:axId val="203955872"/>
      </c:barChart>
      <c:catAx>
        <c:axId val="203955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955872"/>
        <c:crosses val="autoZero"/>
        <c:auto val="1"/>
        <c:lblAlgn val="ctr"/>
        <c:lblOffset val="100"/>
        <c:noMultiLvlLbl val="0"/>
      </c:catAx>
      <c:valAx>
        <c:axId val="2039558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395548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73DFEF-9D69-4A3F-B736-96AF047378B3}" type="doc">
      <dgm:prSet loTypeId="urn:microsoft.com/office/officeart/2005/8/layout/vList5" loCatId="list" qsTypeId="urn:microsoft.com/office/officeart/2005/8/quickstyle/simple5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DFF4BA30-60E2-4A54-9697-844E1BF1A3A7}">
      <dgm:prSet phldrT="[Text]" custT="1"/>
      <dgm:spPr/>
      <dgm:t>
        <a:bodyPr/>
        <a:lstStyle/>
        <a:p>
          <a:r>
            <a:rPr lang="en-IN" sz="2400" dirty="0" smtClean="0"/>
            <a:t>Coverage</a:t>
          </a:r>
          <a:endParaRPr lang="en-IN" sz="2400" dirty="0"/>
        </a:p>
      </dgm:t>
    </dgm:pt>
    <dgm:pt modelId="{3B70D8E2-C896-4662-8503-1482B1A7ABAC}" type="parTrans" cxnId="{E0B7195C-4693-4575-88F8-B6B028FFA4BA}">
      <dgm:prSet/>
      <dgm:spPr/>
      <dgm:t>
        <a:bodyPr/>
        <a:lstStyle/>
        <a:p>
          <a:endParaRPr lang="en-IN"/>
        </a:p>
      </dgm:t>
    </dgm:pt>
    <dgm:pt modelId="{E602950C-EA54-46BF-8D8A-72FEE75183C2}" type="sibTrans" cxnId="{E0B7195C-4693-4575-88F8-B6B028FFA4BA}">
      <dgm:prSet/>
      <dgm:spPr/>
      <dgm:t>
        <a:bodyPr/>
        <a:lstStyle/>
        <a:p>
          <a:endParaRPr lang="en-IN"/>
        </a:p>
      </dgm:t>
    </dgm:pt>
    <dgm:pt modelId="{B1882187-0093-4F38-A8F9-FD019391C7F8}">
      <dgm:prSet phldrT="[Text]" custT="1"/>
      <dgm:spPr/>
      <dgm:t>
        <a:bodyPr/>
        <a:lstStyle/>
        <a:p>
          <a:r>
            <a:rPr lang="en-IN" sz="2400" dirty="0" smtClean="0"/>
            <a:t>Digital Transactions through </a:t>
          </a:r>
          <a:r>
            <a:rPr lang="en-IN" sz="2400" dirty="0" err="1" smtClean="0"/>
            <a:t>RuPay</a:t>
          </a:r>
          <a:r>
            <a:rPr lang="en-IN" sz="2400" dirty="0" smtClean="0"/>
            <a:t> Cards, UPI, AEPS &amp; USSD</a:t>
          </a:r>
          <a:endParaRPr lang="en-IN" sz="2400" dirty="0"/>
        </a:p>
      </dgm:t>
    </dgm:pt>
    <dgm:pt modelId="{2BDE732F-24AF-4673-9ED9-5C0A3B8958DC}" type="parTrans" cxnId="{A582F326-5ABC-44C8-BC94-42E39FC0773C}">
      <dgm:prSet/>
      <dgm:spPr/>
      <dgm:t>
        <a:bodyPr/>
        <a:lstStyle/>
        <a:p>
          <a:endParaRPr lang="en-IN"/>
        </a:p>
      </dgm:t>
    </dgm:pt>
    <dgm:pt modelId="{6B16156F-BDA0-469D-BE04-308573334D6A}" type="sibTrans" cxnId="{A582F326-5ABC-44C8-BC94-42E39FC0773C}">
      <dgm:prSet/>
      <dgm:spPr/>
      <dgm:t>
        <a:bodyPr/>
        <a:lstStyle/>
        <a:p>
          <a:endParaRPr lang="en-IN"/>
        </a:p>
      </dgm:t>
    </dgm:pt>
    <dgm:pt modelId="{3404B71B-7F0A-42E3-8CEB-D663F3387D7B}">
      <dgm:prSet phldrT="[Text]" custT="1"/>
      <dgm:spPr/>
      <dgm:t>
        <a:bodyPr/>
        <a:lstStyle/>
        <a:p>
          <a:r>
            <a:rPr lang="en-IN" sz="2400" dirty="0" smtClean="0"/>
            <a:t>Awards</a:t>
          </a:r>
          <a:endParaRPr lang="en-IN" sz="2400" dirty="0"/>
        </a:p>
      </dgm:t>
    </dgm:pt>
    <dgm:pt modelId="{3F44A1D1-B095-4C06-B3C7-A78EE37C5157}" type="parTrans" cxnId="{68C6BB66-9D40-4A19-AC53-ACD9CCB1F9D2}">
      <dgm:prSet/>
      <dgm:spPr/>
      <dgm:t>
        <a:bodyPr/>
        <a:lstStyle/>
        <a:p>
          <a:endParaRPr lang="en-IN"/>
        </a:p>
      </dgm:t>
    </dgm:pt>
    <dgm:pt modelId="{18855C00-D792-4F2F-B61E-6385F1F40EF2}" type="sibTrans" cxnId="{68C6BB66-9D40-4A19-AC53-ACD9CCB1F9D2}">
      <dgm:prSet/>
      <dgm:spPr/>
      <dgm:t>
        <a:bodyPr/>
        <a:lstStyle/>
        <a:p>
          <a:endParaRPr lang="en-IN"/>
        </a:p>
      </dgm:t>
    </dgm:pt>
    <dgm:pt modelId="{E90B2419-951A-4F17-9B64-4EBDA423B8D1}">
      <dgm:prSet phldrT="[Text]" custT="1"/>
      <dgm:spPr/>
      <dgm:t>
        <a:bodyPr/>
        <a:lstStyle/>
        <a:p>
          <a:r>
            <a:rPr lang="en-IN" sz="2400" dirty="0" smtClean="0"/>
            <a:t>Implementing Agency</a:t>
          </a:r>
          <a:endParaRPr lang="en-IN" sz="2400" dirty="0"/>
        </a:p>
      </dgm:t>
    </dgm:pt>
    <dgm:pt modelId="{976D1380-855D-4BDB-AAB8-4DC9B74B94DD}" type="parTrans" cxnId="{24A7E74B-B190-425A-8B7F-B3A6555566F8}">
      <dgm:prSet/>
      <dgm:spPr/>
      <dgm:t>
        <a:bodyPr/>
        <a:lstStyle/>
        <a:p>
          <a:endParaRPr lang="en-IN"/>
        </a:p>
      </dgm:t>
    </dgm:pt>
    <dgm:pt modelId="{526DD807-AEE4-4063-B022-194C84F0D1C1}" type="sibTrans" cxnId="{24A7E74B-B190-425A-8B7F-B3A6555566F8}">
      <dgm:prSet/>
      <dgm:spPr/>
      <dgm:t>
        <a:bodyPr/>
        <a:lstStyle/>
        <a:p>
          <a:endParaRPr lang="en-IN"/>
        </a:p>
      </dgm:t>
    </dgm:pt>
    <dgm:pt modelId="{E7519B97-9615-49B3-97E3-DEAE10E19782}">
      <dgm:prSet phldrT="[Text]" custT="1"/>
      <dgm:spPr/>
      <dgm:t>
        <a:bodyPr/>
        <a:lstStyle/>
        <a:p>
          <a:r>
            <a:rPr lang="en-IN" sz="2400" dirty="0" smtClean="0"/>
            <a:t>National Payment Corporation of India (NPCI)</a:t>
          </a:r>
          <a:endParaRPr lang="en-IN" sz="2400" dirty="0"/>
        </a:p>
      </dgm:t>
    </dgm:pt>
    <dgm:pt modelId="{BD93915F-D5AC-4DFA-8338-432D57618304}" type="parTrans" cxnId="{3E739312-B98C-4019-8CA5-AB3157A1242A}">
      <dgm:prSet/>
      <dgm:spPr/>
      <dgm:t>
        <a:bodyPr/>
        <a:lstStyle/>
        <a:p>
          <a:endParaRPr lang="en-IN"/>
        </a:p>
      </dgm:t>
    </dgm:pt>
    <dgm:pt modelId="{620475C0-5A89-4C0B-917E-A1E4266C5DD1}" type="sibTrans" cxnId="{3E739312-B98C-4019-8CA5-AB3157A1242A}">
      <dgm:prSet/>
      <dgm:spPr/>
      <dgm:t>
        <a:bodyPr/>
        <a:lstStyle/>
        <a:p>
          <a:endParaRPr lang="en-IN"/>
        </a:p>
      </dgm:t>
    </dgm:pt>
    <dgm:pt modelId="{4247C9A9-1919-4779-8705-B267F9F9B451}">
      <dgm:prSet custT="1"/>
      <dgm:spPr/>
      <dgm:t>
        <a:bodyPr/>
        <a:lstStyle/>
        <a:p>
          <a:r>
            <a:rPr lang="en-IN" sz="2400" dirty="0" smtClean="0"/>
            <a:t>Transactions between ₹50- ₹3,000</a:t>
          </a:r>
          <a:endParaRPr lang="en-IN" sz="2400" dirty="0"/>
        </a:p>
      </dgm:t>
    </dgm:pt>
    <dgm:pt modelId="{0B36886B-A95B-4B77-AA0A-2C99EFAAC127}" type="parTrans" cxnId="{1ADDDDE2-35D5-4138-916F-F12C6A4B342B}">
      <dgm:prSet/>
      <dgm:spPr/>
      <dgm:t>
        <a:bodyPr/>
        <a:lstStyle/>
        <a:p>
          <a:endParaRPr lang="en-IN"/>
        </a:p>
      </dgm:t>
    </dgm:pt>
    <dgm:pt modelId="{60EC908A-9BC2-4C49-8DAA-A8105C739F4A}" type="sibTrans" cxnId="{1ADDDDE2-35D5-4138-916F-F12C6A4B342B}">
      <dgm:prSet/>
      <dgm:spPr/>
      <dgm:t>
        <a:bodyPr/>
        <a:lstStyle/>
        <a:p>
          <a:endParaRPr lang="en-IN"/>
        </a:p>
      </dgm:t>
    </dgm:pt>
    <dgm:pt modelId="{A1DB7DEF-8830-4B26-A8CB-D42E9CF6BDFD}">
      <dgm:prSet phldrT="[Text]" custT="1"/>
      <dgm:spPr/>
      <dgm:t>
        <a:bodyPr/>
        <a:lstStyle/>
        <a:p>
          <a:r>
            <a:rPr lang="en-IN" sz="2400" dirty="0" smtClean="0"/>
            <a:t>Random draw of Digital Transaction Ids to select awardees</a:t>
          </a:r>
          <a:endParaRPr lang="en-IN" sz="2400" dirty="0"/>
        </a:p>
      </dgm:t>
    </dgm:pt>
    <dgm:pt modelId="{0E7CB48C-910B-4B90-B95C-F2E8B0815048}" type="sibTrans" cxnId="{1614094F-FDF9-4315-8AC1-55076E268D74}">
      <dgm:prSet/>
      <dgm:spPr/>
      <dgm:t>
        <a:bodyPr/>
        <a:lstStyle/>
        <a:p>
          <a:endParaRPr lang="en-IN"/>
        </a:p>
      </dgm:t>
    </dgm:pt>
    <dgm:pt modelId="{3E687D03-B19C-4D38-A1F3-3D9A64F9F099}" type="parTrans" cxnId="{1614094F-FDF9-4315-8AC1-55076E268D74}">
      <dgm:prSet/>
      <dgm:spPr/>
      <dgm:t>
        <a:bodyPr/>
        <a:lstStyle/>
        <a:p>
          <a:endParaRPr lang="en-IN"/>
        </a:p>
      </dgm:t>
    </dgm:pt>
    <dgm:pt modelId="{5D93C82F-2E06-4067-B79F-6A93CCBC1623}">
      <dgm:prSet phldrT="[Text]" custT="1"/>
      <dgm:spPr/>
      <dgm:t>
        <a:bodyPr/>
        <a:lstStyle/>
        <a:p>
          <a:r>
            <a:rPr lang="en-IN" sz="2400" dirty="0" smtClean="0"/>
            <a:t>Separate incentives for Consumers and Merchants</a:t>
          </a:r>
          <a:endParaRPr lang="en-IN" sz="2400" dirty="0"/>
        </a:p>
      </dgm:t>
    </dgm:pt>
    <dgm:pt modelId="{17808764-C85A-4788-960C-0BB42862419E}" type="sibTrans" cxnId="{4127681F-EEB7-4889-9E4C-F92C32540805}">
      <dgm:prSet/>
      <dgm:spPr/>
      <dgm:t>
        <a:bodyPr/>
        <a:lstStyle/>
        <a:p>
          <a:endParaRPr lang="en-IN"/>
        </a:p>
      </dgm:t>
    </dgm:pt>
    <dgm:pt modelId="{525CC0EA-0387-4224-B6F6-6E0DF0652E5C}" type="parTrans" cxnId="{4127681F-EEB7-4889-9E4C-F92C32540805}">
      <dgm:prSet/>
      <dgm:spPr/>
      <dgm:t>
        <a:bodyPr/>
        <a:lstStyle/>
        <a:p>
          <a:endParaRPr lang="en-IN"/>
        </a:p>
      </dgm:t>
    </dgm:pt>
    <dgm:pt modelId="{DD00CAFE-8C10-4D95-A44F-724F436E9DF4}" type="pres">
      <dgm:prSet presAssocID="{D773DFEF-9D69-4A3F-B736-96AF047378B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414CED78-1D21-4F53-81B9-6D25BEF56692}" type="pres">
      <dgm:prSet presAssocID="{DFF4BA30-60E2-4A54-9697-844E1BF1A3A7}" presName="linNode" presStyleCnt="0"/>
      <dgm:spPr/>
    </dgm:pt>
    <dgm:pt modelId="{2CB42DAE-5131-4EF1-BF43-02EC473D791A}" type="pres">
      <dgm:prSet presAssocID="{DFF4BA30-60E2-4A54-9697-844E1BF1A3A7}" presName="parentText" presStyleLbl="node1" presStyleIdx="0" presStyleCnt="3" custAng="20903684" custScaleX="65439" custScaleY="16194" custLinFactNeighborY="244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5323CA6-9A5F-4BAA-9EF1-4A35FFBDF358}" type="pres">
      <dgm:prSet presAssocID="{DFF4BA30-60E2-4A54-9697-844E1BF1A3A7}" presName="descendantText" presStyleLbl="alignAccFollowNode1" presStyleIdx="0" presStyleCnt="3" custScaleX="99660" custScaleY="3595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1C176F7-EE7E-41CE-BDB7-051EED9B8303}" type="pres">
      <dgm:prSet presAssocID="{E602950C-EA54-46BF-8D8A-72FEE75183C2}" presName="sp" presStyleCnt="0"/>
      <dgm:spPr/>
    </dgm:pt>
    <dgm:pt modelId="{54DFE680-A1AF-440B-AE55-78A98E0B91AB}" type="pres">
      <dgm:prSet presAssocID="{3404B71B-7F0A-42E3-8CEB-D663F3387D7B}" presName="linNode" presStyleCnt="0"/>
      <dgm:spPr/>
    </dgm:pt>
    <dgm:pt modelId="{E86DD349-F4E0-4CEE-A3C3-DD27DF618AB4}" type="pres">
      <dgm:prSet presAssocID="{3404B71B-7F0A-42E3-8CEB-D663F3387D7B}" presName="parentText" presStyleLbl="node1" presStyleIdx="1" presStyleCnt="3" custAng="21047836" custScaleX="66884" custScaleY="16653" custLinFactNeighborX="93" custLinFactNeighborY="-312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29567D3-4C10-47C9-AF14-28CB361BBA65}" type="pres">
      <dgm:prSet presAssocID="{3404B71B-7F0A-42E3-8CEB-D663F3387D7B}" presName="descendantText" presStyleLbl="alignAccFollowNode1" presStyleIdx="1" presStyleCnt="3" custScaleX="94276" custScaleY="35597" custLinFactNeighborX="3286" custLinFactNeighborY="-249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7627CD6-97C8-4C0B-ACC4-299C8F5CB305}" type="pres">
      <dgm:prSet presAssocID="{18855C00-D792-4F2F-B61E-6385F1F40EF2}" presName="sp" presStyleCnt="0"/>
      <dgm:spPr/>
    </dgm:pt>
    <dgm:pt modelId="{DF743AC0-A100-4031-8210-6839190D24C4}" type="pres">
      <dgm:prSet presAssocID="{E90B2419-951A-4F17-9B64-4EBDA423B8D1}" presName="linNode" presStyleCnt="0"/>
      <dgm:spPr/>
    </dgm:pt>
    <dgm:pt modelId="{8C010279-8023-403C-AC15-5A0DE61D449D}" type="pres">
      <dgm:prSet presAssocID="{E90B2419-951A-4F17-9B64-4EBDA423B8D1}" presName="parentText" presStyleLbl="node1" presStyleIdx="2" presStyleCnt="3" custAng="20970824" custScaleX="66278" custScaleY="16933" custLinFactNeighborY="-976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445C18F-6C21-4142-BDBD-18297F775BBA}" type="pres">
      <dgm:prSet presAssocID="{E90B2419-951A-4F17-9B64-4EBDA423B8D1}" presName="descendantText" presStyleLbl="alignAccFollowNode1" presStyleIdx="2" presStyleCnt="3" custScaleX="97837" custScaleY="3559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3C1D477A-2965-4009-B7B1-78E11A39CAE0}" type="presOf" srcId="{D773DFEF-9D69-4A3F-B736-96AF047378B3}" destId="{DD00CAFE-8C10-4D95-A44F-724F436E9DF4}" srcOrd="0" destOrd="0" presId="urn:microsoft.com/office/officeart/2005/8/layout/vList5"/>
    <dgm:cxn modelId="{1614094F-FDF9-4315-8AC1-55076E268D74}" srcId="{3404B71B-7F0A-42E3-8CEB-D663F3387D7B}" destId="{A1DB7DEF-8830-4B26-A8CB-D42E9CF6BDFD}" srcOrd="1" destOrd="0" parTransId="{3E687D03-B19C-4D38-A1F3-3D9A64F9F099}" sibTransId="{0E7CB48C-910B-4B90-B95C-F2E8B0815048}"/>
    <dgm:cxn modelId="{FAB3F210-D696-4152-8DFE-09442C335156}" type="presOf" srcId="{E90B2419-951A-4F17-9B64-4EBDA423B8D1}" destId="{8C010279-8023-403C-AC15-5A0DE61D449D}" srcOrd="0" destOrd="0" presId="urn:microsoft.com/office/officeart/2005/8/layout/vList5"/>
    <dgm:cxn modelId="{59BCA960-F370-458B-A2B8-A2EE3FA40EA9}" type="presOf" srcId="{4247C9A9-1919-4779-8705-B267F9F9B451}" destId="{25323CA6-9A5F-4BAA-9EF1-4A35FFBDF358}" srcOrd="0" destOrd="1" presId="urn:microsoft.com/office/officeart/2005/8/layout/vList5"/>
    <dgm:cxn modelId="{E0B7195C-4693-4575-88F8-B6B028FFA4BA}" srcId="{D773DFEF-9D69-4A3F-B736-96AF047378B3}" destId="{DFF4BA30-60E2-4A54-9697-844E1BF1A3A7}" srcOrd="0" destOrd="0" parTransId="{3B70D8E2-C896-4662-8503-1482B1A7ABAC}" sibTransId="{E602950C-EA54-46BF-8D8A-72FEE75183C2}"/>
    <dgm:cxn modelId="{4127681F-EEB7-4889-9E4C-F92C32540805}" srcId="{3404B71B-7F0A-42E3-8CEB-D663F3387D7B}" destId="{5D93C82F-2E06-4067-B79F-6A93CCBC1623}" srcOrd="0" destOrd="0" parTransId="{525CC0EA-0387-4224-B6F6-6E0DF0652E5C}" sibTransId="{17808764-C85A-4788-960C-0BB42862419E}"/>
    <dgm:cxn modelId="{22EA5581-AEE3-4E03-AD0F-C47E1DB4C0FF}" type="presOf" srcId="{DFF4BA30-60E2-4A54-9697-844E1BF1A3A7}" destId="{2CB42DAE-5131-4EF1-BF43-02EC473D791A}" srcOrd="0" destOrd="0" presId="urn:microsoft.com/office/officeart/2005/8/layout/vList5"/>
    <dgm:cxn modelId="{B66E7824-5BCF-4B28-992E-752211326ABD}" type="presOf" srcId="{B1882187-0093-4F38-A8F9-FD019391C7F8}" destId="{25323CA6-9A5F-4BAA-9EF1-4A35FFBDF358}" srcOrd="0" destOrd="0" presId="urn:microsoft.com/office/officeart/2005/8/layout/vList5"/>
    <dgm:cxn modelId="{1ADDDDE2-35D5-4138-916F-F12C6A4B342B}" srcId="{DFF4BA30-60E2-4A54-9697-844E1BF1A3A7}" destId="{4247C9A9-1919-4779-8705-B267F9F9B451}" srcOrd="1" destOrd="0" parTransId="{0B36886B-A95B-4B77-AA0A-2C99EFAAC127}" sibTransId="{60EC908A-9BC2-4C49-8DAA-A8105C739F4A}"/>
    <dgm:cxn modelId="{091EA0AE-56D7-49F0-9389-89E9D75A7440}" type="presOf" srcId="{A1DB7DEF-8830-4B26-A8CB-D42E9CF6BDFD}" destId="{429567D3-4C10-47C9-AF14-28CB361BBA65}" srcOrd="0" destOrd="1" presId="urn:microsoft.com/office/officeart/2005/8/layout/vList5"/>
    <dgm:cxn modelId="{3E739312-B98C-4019-8CA5-AB3157A1242A}" srcId="{E90B2419-951A-4F17-9B64-4EBDA423B8D1}" destId="{E7519B97-9615-49B3-97E3-DEAE10E19782}" srcOrd="0" destOrd="0" parTransId="{BD93915F-D5AC-4DFA-8338-432D57618304}" sibTransId="{620475C0-5A89-4C0B-917E-A1E4266C5DD1}"/>
    <dgm:cxn modelId="{68C6BB66-9D40-4A19-AC53-ACD9CCB1F9D2}" srcId="{D773DFEF-9D69-4A3F-B736-96AF047378B3}" destId="{3404B71B-7F0A-42E3-8CEB-D663F3387D7B}" srcOrd="1" destOrd="0" parTransId="{3F44A1D1-B095-4C06-B3C7-A78EE37C5157}" sibTransId="{18855C00-D792-4F2F-B61E-6385F1F40EF2}"/>
    <dgm:cxn modelId="{24A7E74B-B190-425A-8B7F-B3A6555566F8}" srcId="{D773DFEF-9D69-4A3F-B736-96AF047378B3}" destId="{E90B2419-951A-4F17-9B64-4EBDA423B8D1}" srcOrd="2" destOrd="0" parTransId="{976D1380-855D-4BDB-AAB8-4DC9B74B94DD}" sibTransId="{526DD807-AEE4-4063-B022-194C84F0D1C1}"/>
    <dgm:cxn modelId="{683DDE52-B832-45F0-AE5A-E7B8E72739DC}" type="presOf" srcId="{5D93C82F-2E06-4067-B79F-6A93CCBC1623}" destId="{429567D3-4C10-47C9-AF14-28CB361BBA65}" srcOrd="0" destOrd="0" presId="urn:microsoft.com/office/officeart/2005/8/layout/vList5"/>
    <dgm:cxn modelId="{89976EEC-9836-4DB3-9042-8982EA28009F}" type="presOf" srcId="{3404B71B-7F0A-42E3-8CEB-D663F3387D7B}" destId="{E86DD349-F4E0-4CEE-A3C3-DD27DF618AB4}" srcOrd="0" destOrd="0" presId="urn:microsoft.com/office/officeart/2005/8/layout/vList5"/>
    <dgm:cxn modelId="{6F05F165-D431-4D70-8F3D-BE1BF62EEF3C}" type="presOf" srcId="{E7519B97-9615-49B3-97E3-DEAE10E19782}" destId="{4445C18F-6C21-4142-BDBD-18297F775BBA}" srcOrd="0" destOrd="0" presId="urn:microsoft.com/office/officeart/2005/8/layout/vList5"/>
    <dgm:cxn modelId="{A582F326-5ABC-44C8-BC94-42E39FC0773C}" srcId="{DFF4BA30-60E2-4A54-9697-844E1BF1A3A7}" destId="{B1882187-0093-4F38-A8F9-FD019391C7F8}" srcOrd="0" destOrd="0" parTransId="{2BDE732F-24AF-4673-9ED9-5C0A3B8958DC}" sibTransId="{6B16156F-BDA0-469D-BE04-308573334D6A}"/>
    <dgm:cxn modelId="{EF213C46-69C7-4DEE-8A4C-655448BBDB69}" type="presParOf" srcId="{DD00CAFE-8C10-4D95-A44F-724F436E9DF4}" destId="{414CED78-1D21-4F53-81B9-6D25BEF56692}" srcOrd="0" destOrd="0" presId="urn:microsoft.com/office/officeart/2005/8/layout/vList5"/>
    <dgm:cxn modelId="{2D1865BC-5CC5-4102-AF65-61CE3DE2F8A9}" type="presParOf" srcId="{414CED78-1D21-4F53-81B9-6D25BEF56692}" destId="{2CB42DAE-5131-4EF1-BF43-02EC473D791A}" srcOrd="0" destOrd="0" presId="urn:microsoft.com/office/officeart/2005/8/layout/vList5"/>
    <dgm:cxn modelId="{3A9027DE-F58A-4EC7-AC55-1D4C7C7A99EC}" type="presParOf" srcId="{414CED78-1D21-4F53-81B9-6D25BEF56692}" destId="{25323CA6-9A5F-4BAA-9EF1-4A35FFBDF358}" srcOrd="1" destOrd="0" presId="urn:microsoft.com/office/officeart/2005/8/layout/vList5"/>
    <dgm:cxn modelId="{4068CD02-5E62-4A8A-92D1-AB7E7F5EE032}" type="presParOf" srcId="{DD00CAFE-8C10-4D95-A44F-724F436E9DF4}" destId="{E1C176F7-EE7E-41CE-BDB7-051EED9B8303}" srcOrd="1" destOrd="0" presId="urn:microsoft.com/office/officeart/2005/8/layout/vList5"/>
    <dgm:cxn modelId="{933884BF-6284-4034-BE36-1A1957FC03B9}" type="presParOf" srcId="{DD00CAFE-8C10-4D95-A44F-724F436E9DF4}" destId="{54DFE680-A1AF-440B-AE55-78A98E0B91AB}" srcOrd="2" destOrd="0" presId="urn:microsoft.com/office/officeart/2005/8/layout/vList5"/>
    <dgm:cxn modelId="{B80D8856-D470-4D44-B2B9-2CD1E0E259A4}" type="presParOf" srcId="{54DFE680-A1AF-440B-AE55-78A98E0B91AB}" destId="{E86DD349-F4E0-4CEE-A3C3-DD27DF618AB4}" srcOrd="0" destOrd="0" presId="urn:microsoft.com/office/officeart/2005/8/layout/vList5"/>
    <dgm:cxn modelId="{A881A34D-DABE-44F6-A64E-58096E2828AC}" type="presParOf" srcId="{54DFE680-A1AF-440B-AE55-78A98E0B91AB}" destId="{429567D3-4C10-47C9-AF14-28CB361BBA65}" srcOrd="1" destOrd="0" presId="urn:microsoft.com/office/officeart/2005/8/layout/vList5"/>
    <dgm:cxn modelId="{C3B8D197-0264-45CA-949C-B7DF2C5170BA}" type="presParOf" srcId="{DD00CAFE-8C10-4D95-A44F-724F436E9DF4}" destId="{E7627CD6-97C8-4C0B-ACC4-299C8F5CB305}" srcOrd="3" destOrd="0" presId="urn:microsoft.com/office/officeart/2005/8/layout/vList5"/>
    <dgm:cxn modelId="{B8496CE5-99E7-4F98-B80E-D1C349E47F2A}" type="presParOf" srcId="{DD00CAFE-8C10-4D95-A44F-724F436E9DF4}" destId="{DF743AC0-A100-4031-8210-6839190D24C4}" srcOrd="4" destOrd="0" presId="urn:microsoft.com/office/officeart/2005/8/layout/vList5"/>
    <dgm:cxn modelId="{29AA04AE-68B2-43D2-8603-949CE79FDA79}" type="presParOf" srcId="{DF743AC0-A100-4031-8210-6839190D24C4}" destId="{8C010279-8023-403C-AC15-5A0DE61D449D}" srcOrd="0" destOrd="0" presId="urn:microsoft.com/office/officeart/2005/8/layout/vList5"/>
    <dgm:cxn modelId="{B090B8A5-9B8F-4FAF-9419-FE81387D7479}" type="presParOf" srcId="{DF743AC0-A100-4031-8210-6839190D24C4}" destId="{4445C18F-6C21-4142-BDBD-18297F775BBA}" srcOrd="1" destOrd="0" presId="urn:microsoft.com/office/officeart/2005/8/layout/vList5"/>
  </dgm:cxnLst>
  <dgm:bg>
    <a:solidFill>
      <a:srgbClr val="FFC00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73DFEF-9D69-4A3F-B736-96AF047378B3}" type="doc">
      <dgm:prSet loTypeId="urn:microsoft.com/office/officeart/2005/8/layout/vList5" loCatId="list" qsTypeId="urn:microsoft.com/office/officeart/2005/8/quickstyle/simple5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DFF4BA30-60E2-4A54-9697-844E1BF1A3A7}">
      <dgm:prSet phldrT="[Text]" custT="1"/>
      <dgm:spPr/>
      <dgm:t>
        <a:bodyPr/>
        <a:lstStyle/>
        <a:p>
          <a:r>
            <a:rPr lang="en-IN" sz="2400" dirty="0" smtClean="0"/>
            <a:t>Estimated Expenditure</a:t>
          </a:r>
          <a:endParaRPr lang="en-IN" sz="2400" dirty="0"/>
        </a:p>
      </dgm:t>
    </dgm:pt>
    <dgm:pt modelId="{3B70D8E2-C896-4662-8503-1482B1A7ABAC}" type="parTrans" cxnId="{E0B7195C-4693-4575-88F8-B6B028FFA4BA}">
      <dgm:prSet/>
      <dgm:spPr/>
      <dgm:t>
        <a:bodyPr/>
        <a:lstStyle/>
        <a:p>
          <a:endParaRPr lang="en-IN"/>
        </a:p>
      </dgm:t>
    </dgm:pt>
    <dgm:pt modelId="{E602950C-EA54-46BF-8D8A-72FEE75183C2}" type="sibTrans" cxnId="{E0B7195C-4693-4575-88F8-B6B028FFA4BA}">
      <dgm:prSet/>
      <dgm:spPr/>
      <dgm:t>
        <a:bodyPr/>
        <a:lstStyle/>
        <a:p>
          <a:endParaRPr lang="en-IN"/>
        </a:p>
      </dgm:t>
    </dgm:pt>
    <dgm:pt modelId="{B1882187-0093-4F38-A8F9-FD019391C7F8}">
      <dgm:prSet phldrT="[Text]" custT="1"/>
      <dgm:spPr/>
      <dgm:t>
        <a:bodyPr/>
        <a:lstStyle/>
        <a:p>
          <a:endParaRPr lang="en-IN" sz="2400" dirty="0"/>
        </a:p>
      </dgm:t>
    </dgm:pt>
    <dgm:pt modelId="{2BDE732F-24AF-4673-9ED9-5C0A3B8958DC}" type="parTrans" cxnId="{A582F326-5ABC-44C8-BC94-42E39FC0773C}">
      <dgm:prSet/>
      <dgm:spPr/>
      <dgm:t>
        <a:bodyPr/>
        <a:lstStyle/>
        <a:p>
          <a:endParaRPr lang="en-IN"/>
        </a:p>
      </dgm:t>
    </dgm:pt>
    <dgm:pt modelId="{6B16156F-BDA0-469D-BE04-308573334D6A}" type="sibTrans" cxnId="{A582F326-5ABC-44C8-BC94-42E39FC0773C}">
      <dgm:prSet/>
      <dgm:spPr/>
      <dgm:t>
        <a:bodyPr/>
        <a:lstStyle/>
        <a:p>
          <a:endParaRPr lang="en-IN"/>
        </a:p>
      </dgm:t>
    </dgm:pt>
    <dgm:pt modelId="{3404B71B-7F0A-42E3-8CEB-D663F3387D7B}">
      <dgm:prSet phldrT="[Text]" custT="1"/>
      <dgm:spPr/>
      <dgm:t>
        <a:bodyPr/>
        <a:lstStyle/>
        <a:p>
          <a:r>
            <a:rPr lang="en-IN" sz="2400" dirty="0" smtClean="0"/>
            <a:t>Rules</a:t>
          </a:r>
          <a:endParaRPr lang="en-IN" sz="2400" dirty="0"/>
        </a:p>
      </dgm:t>
    </dgm:pt>
    <dgm:pt modelId="{3F44A1D1-B095-4C06-B3C7-A78EE37C5157}" type="parTrans" cxnId="{68C6BB66-9D40-4A19-AC53-ACD9CCB1F9D2}">
      <dgm:prSet/>
      <dgm:spPr/>
      <dgm:t>
        <a:bodyPr/>
        <a:lstStyle/>
        <a:p>
          <a:endParaRPr lang="en-IN"/>
        </a:p>
      </dgm:t>
    </dgm:pt>
    <dgm:pt modelId="{18855C00-D792-4F2F-B61E-6385F1F40EF2}" type="sibTrans" cxnId="{68C6BB66-9D40-4A19-AC53-ACD9CCB1F9D2}">
      <dgm:prSet/>
      <dgm:spPr/>
      <dgm:t>
        <a:bodyPr/>
        <a:lstStyle/>
        <a:p>
          <a:endParaRPr lang="en-IN"/>
        </a:p>
      </dgm:t>
    </dgm:pt>
    <dgm:pt modelId="{E90B2419-951A-4F17-9B64-4EBDA423B8D1}">
      <dgm:prSet phldrT="[Text]" custT="1"/>
      <dgm:spPr/>
      <dgm:t>
        <a:bodyPr/>
        <a:lstStyle/>
        <a:p>
          <a:r>
            <a:rPr lang="en-IN" sz="2400" dirty="0" smtClean="0"/>
            <a:t>What is not covered</a:t>
          </a:r>
          <a:endParaRPr lang="en-IN" sz="2400" dirty="0"/>
        </a:p>
      </dgm:t>
    </dgm:pt>
    <dgm:pt modelId="{976D1380-855D-4BDB-AAB8-4DC9B74B94DD}" type="parTrans" cxnId="{24A7E74B-B190-425A-8B7F-B3A6555566F8}">
      <dgm:prSet/>
      <dgm:spPr/>
      <dgm:t>
        <a:bodyPr/>
        <a:lstStyle/>
        <a:p>
          <a:endParaRPr lang="en-IN"/>
        </a:p>
      </dgm:t>
    </dgm:pt>
    <dgm:pt modelId="{526DD807-AEE4-4063-B022-194C84F0D1C1}" type="sibTrans" cxnId="{24A7E74B-B190-425A-8B7F-B3A6555566F8}">
      <dgm:prSet/>
      <dgm:spPr/>
      <dgm:t>
        <a:bodyPr/>
        <a:lstStyle/>
        <a:p>
          <a:endParaRPr lang="en-IN"/>
        </a:p>
      </dgm:t>
    </dgm:pt>
    <dgm:pt modelId="{E7519B97-9615-49B3-97E3-DEAE10E19782}">
      <dgm:prSet phldrT="[Text]" custT="1"/>
      <dgm:spPr/>
      <dgm:t>
        <a:bodyPr/>
        <a:lstStyle/>
        <a:p>
          <a:r>
            <a:rPr lang="en-IN" sz="2400" dirty="0" smtClean="0"/>
            <a:t>Transactions above Rs 3000/- and below 50/-</a:t>
          </a:r>
          <a:endParaRPr lang="en-IN" sz="2400" dirty="0"/>
        </a:p>
      </dgm:t>
    </dgm:pt>
    <dgm:pt modelId="{BD93915F-D5AC-4DFA-8338-432D57618304}" type="parTrans" cxnId="{3E739312-B98C-4019-8CA5-AB3157A1242A}">
      <dgm:prSet/>
      <dgm:spPr/>
      <dgm:t>
        <a:bodyPr/>
        <a:lstStyle/>
        <a:p>
          <a:endParaRPr lang="en-IN"/>
        </a:p>
      </dgm:t>
    </dgm:pt>
    <dgm:pt modelId="{620475C0-5A89-4C0B-917E-A1E4266C5DD1}" type="sibTrans" cxnId="{3E739312-B98C-4019-8CA5-AB3157A1242A}">
      <dgm:prSet/>
      <dgm:spPr/>
      <dgm:t>
        <a:bodyPr/>
        <a:lstStyle/>
        <a:p>
          <a:endParaRPr lang="en-IN"/>
        </a:p>
      </dgm:t>
    </dgm:pt>
    <dgm:pt modelId="{5D93C82F-2E06-4067-B79F-6A93CCBC1623}">
      <dgm:prSet phldrT="[Text]" custT="1"/>
      <dgm:spPr/>
      <dgm:t>
        <a:bodyPr/>
        <a:lstStyle/>
        <a:p>
          <a:r>
            <a:rPr lang="en-IN" sz="2400" dirty="0" smtClean="0"/>
            <a:t>C2M, C2G and all AEPS transactions</a:t>
          </a:r>
          <a:endParaRPr lang="en-IN" sz="2400" dirty="0"/>
        </a:p>
      </dgm:t>
    </dgm:pt>
    <dgm:pt modelId="{17808764-C85A-4788-960C-0BB42862419E}" type="sibTrans" cxnId="{4127681F-EEB7-4889-9E4C-F92C32540805}">
      <dgm:prSet/>
      <dgm:spPr/>
      <dgm:t>
        <a:bodyPr/>
        <a:lstStyle/>
        <a:p>
          <a:endParaRPr lang="en-IN"/>
        </a:p>
      </dgm:t>
    </dgm:pt>
    <dgm:pt modelId="{525CC0EA-0387-4224-B6F6-6E0DF0652E5C}" type="parTrans" cxnId="{4127681F-EEB7-4889-9E4C-F92C32540805}">
      <dgm:prSet/>
      <dgm:spPr/>
      <dgm:t>
        <a:bodyPr/>
        <a:lstStyle/>
        <a:p>
          <a:endParaRPr lang="en-IN"/>
        </a:p>
      </dgm:t>
    </dgm:pt>
    <dgm:pt modelId="{7DD2F5D8-60C3-42DD-9E37-A49A082CB5C6}">
      <dgm:prSet phldrT="[Text]" custT="1"/>
      <dgm:spPr/>
      <dgm:t>
        <a:bodyPr/>
        <a:lstStyle/>
        <a:p>
          <a:r>
            <a:rPr lang="en-IN" sz="2400" dirty="0" smtClean="0"/>
            <a:t>Technical and Security Audit of the backend software/ infra by NPCI</a:t>
          </a:r>
          <a:endParaRPr lang="en-IN" sz="2400" dirty="0"/>
        </a:p>
      </dgm:t>
    </dgm:pt>
    <dgm:pt modelId="{C26C9412-E858-4372-84CF-85A3FE72E679}" type="parTrans" cxnId="{F1A0164C-13E7-4D20-9711-6CE45ED5DE9F}">
      <dgm:prSet/>
      <dgm:spPr/>
      <dgm:t>
        <a:bodyPr/>
        <a:lstStyle/>
        <a:p>
          <a:endParaRPr lang="en-IN"/>
        </a:p>
      </dgm:t>
    </dgm:pt>
    <dgm:pt modelId="{7426A05C-1D44-4E33-8084-C6F97066B759}" type="sibTrans" cxnId="{F1A0164C-13E7-4D20-9711-6CE45ED5DE9F}">
      <dgm:prSet/>
      <dgm:spPr/>
      <dgm:t>
        <a:bodyPr/>
        <a:lstStyle/>
        <a:p>
          <a:endParaRPr lang="en-IN"/>
        </a:p>
      </dgm:t>
    </dgm:pt>
    <dgm:pt modelId="{01A286EE-66D0-4A64-B559-D1008BA49BD1}">
      <dgm:prSet phldrT="[Text]" custT="1"/>
      <dgm:spPr/>
      <dgm:t>
        <a:bodyPr/>
        <a:lstStyle/>
        <a:p>
          <a:r>
            <a:rPr lang="en-IN" sz="2400" dirty="0" smtClean="0"/>
            <a:t>Transactions using </a:t>
          </a:r>
          <a:r>
            <a:rPr lang="en-IN" sz="2400" dirty="0" err="1" smtClean="0"/>
            <a:t>RuPay</a:t>
          </a:r>
          <a:r>
            <a:rPr lang="en-IN" sz="2400" dirty="0" smtClean="0"/>
            <a:t>, USSD, UPI &amp; AEPS only</a:t>
          </a:r>
          <a:endParaRPr lang="en-IN" sz="2400" dirty="0"/>
        </a:p>
      </dgm:t>
    </dgm:pt>
    <dgm:pt modelId="{1EDC8D9F-DECC-4303-B96F-3BF27B048103}" type="parTrans" cxnId="{E3FE0600-F1E3-4BAD-B0B5-89BF6D8A86FF}">
      <dgm:prSet/>
      <dgm:spPr/>
      <dgm:t>
        <a:bodyPr/>
        <a:lstStyle/>
        <a:p>
          <a:endParaRPr lang="en-IN"/>
        </a:p>
      </dgm:t>
    </dgm:pt>
    <dgm:pt modelId="{A06B809D-5FC4-4F44-BAD4-C09CE0903308}" type="sibTrans" cxnId="{E3FE0600-F1E3-4BAD-B0B5-89BF6D8A86FF}">
      <dgm:prSet/>
      <dgm:spPr/>
      <dgm:t>
        <a:bodyPr/>
        <a:lstStyle/>
        <a:p>
          <a:endParaRPr lang="en-IN"/>
        </a:p>
      </dgm:t>
    </dgm:pt>
    <dgm:pt modelId="{A44612ED-5B3F-4C04-9916-6E4CB7215067}">
      <dgm:prSet phldrT="[Text]" custT="1"/>
      <dgm:spPr/>
      <dgm:t>
        <a:bodyPr/>
        <a:lstStyle/>
        <a:p>
          <a:r>
            <a:rPr lang="en-IN" sz="2400" dirty="0" smtClean="0"/>
            <a:t> P2P and B2B transfers</a:t>
          </a:r>
          <a:endParaRPr lang="en-IN" sz="2400" dirty="0"/>
        </a:p>
      </dgm:t>
    </dgm:pt>
    <dgm:pt modelId="{D31A1C84-7325-4480-9F0C-B7B057C1FD06}" type="parTrans" cxnId="{6CB9CED5-3700-4808-9393-ADEB7613CB9D}">
      <dgm:prSet/>
      <dgm:spPr/>
      <dgm:t>
        <a:bodyPr/>
        <a:lstStyle/>
        <a:p>
          <a:endParaRPr lang="en-IN"/>
        </a:p>
      </dgm:t>
    </dgm:pt>
    <dgm:pt modelId="{24591D84-1559-411E-BD07-942A7A44FFC8}" type="sibTrans" cxnId="{6CB9CED5-3700-4808-9393-ADEB7613CB9D}">
      <dgm:prSet/>
      <dgm:spPr/>
      <dgm:t>
        <a:bodyPr/>
        <a:lstStyle/>
        <a:p>
          <a:endParaRPr lang="en-IN"/>
        </a:p>
      </dgm:t>
    </dgm:pt>
    <dgm:pt modelId="{BCAD006C-8BE3-46D1-A322-8A18ABEF4C0C}">
      <dgm:prSet phldrT="[Text]" custT="1"/>
      <dgm:spPr/>
      <dgm:t>
        <a:bodyPr/>
        <a:lstStyle/>
        <a:p>
          <a:r>
            <a:rPr lang="en-IN" sz="2400" dirty="0" smtClean="0"/>
            <a:t>Transactions through Credit cards/ e wallets</a:t>
          </a:r>
          <a:endParaRPr lang="en-IN" sz="2400" dirty="0"/>
        </a:p>
      </dgm:t>
    </dgm:pt>
    <dgm:pt modelId="{760E51F2-4E1F-4860-911B-C09BE641900E}" type="parTrans" cxnId="{3D69FDEB-D85C-4356-9E57-B54122D8F5D1}">
      <dgm:prSet/>
      <dgm:spPr/>
      <dgm:t>
        <a:bodyPr/>
        <a:lstStyle/>
        <a:p>
          <a:endParaRPr lang="en-IN"/>
        </a:p>
      </dgm:t>
    </dgm:pt>
    <dgm:pt modelId="{9A22B6EC-7729-424B-A3EB-CB7F324F5FED}" type="sibTrans" cxnId="{3D69FDEB-D85C-4356-9E57-B54122D8F5D1}">
      <dgm:prSet/>
      <dgm:spPr/>
      <dgm:t>
        <a:bodyPr/>
        <a:lstStyle/>
        <a:p>
          <a:endParaRPr lang="en-IN"/>
        </a:p>
      </dgm:t>
    </dgm:pt>
    <dgm:pt modelId="{97382F43-F083-4F87-A4F7-668217A06ABC}">
      <dgm:prSet/>
      <dgm:spPr/>
      <dgm:t>
        <a:bodyPr/>
        <a:lstStyle/>
        <a:p>
          <a:r>
            <a:rPr lang="en-IN" dirty="0" smtClean="0"/>
            <a:t>₹ 340 Crore</a:t>
          </a:r>
          <a:endParaRPr lang="en-IN" dirty="0"/>
        </a:p>
      </dgm:t>
    </dgm:pt>
    <dgm:pt modelId="{67687224-70C5-4AE6-8806-A49FC98149B1}" type="sibTrans" cxnId="{7CDFC7E9-75CE-41D3-969D-BDE5B7D8D4A9}">
      <dgm:prSet/>
      <dgm:spPr/>
      <dgm:t>
        <a:bodyPr/>
        <a:lstStyle/>
        <a:p>
          <a:endParaRPr lang="en-IN"/>
        </a:p>
      </dgm:t>
    </dgm:pt>
    <dgm:pt modelId="{9AF02ACC-98DD-477F-BEAA-9548633EC47D}" type="parTrans" cxnId="{7CDFC7E9-75CE-41D3-969D-BDE5B7D8D4A9}">
      <dgm:prSet/>
      <dgm:spPr/>
      <dgm:t>
        <a:bodyPr/>
        <a:lstStyle/>
        <a:p>
          <a:endParaRPr lang="en-IN"/>
        </a:p>
      </dgm:t>
    </dgm:pt>
    <dgm:pt modelId="{DD00CAFE-8C10-4D95-A44F-724F436E9DF4}" type="pres">
      <dgm:prSet presAssocID="{D773DFEF-9D69-4A3F-B736-96AF047378B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414CED78-1D21-4F53-81B9-6D25BEF56692}" type="pres">
      <dgm:prSet presAssocID="{DFF4BA30-60E2-4A54-9697-844E1BF1A3A7}" presName="linNode" presStyleCnt="0"/>
      <dgm:spPr/>
    </dgm:pt>
    <dgm:pt modelId="{2CB42DAE-5131-4EF1-BF43-02EC473D791A}" type="pres">
      <dgm:prSet presAssocID="{DFF4BA30-60E2-4A54-9697-844E1BF1A3A7}" presName="parentText" presStyleLbl="node1" presStyleIdx="0" presStyleCnt="3" custAng="20903684" custScaleX="65439" custScaleY="13934" custLinFactNeighborX="427" custLinFactNeighborY="250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5323CA6-9A5F-4BAA-9EF1-4A35FFBDF358}" type="pres">
      <dgm:prSet presAssocID="{DFF4BA30-60E2-4A54-9697-844E1BF1A3A7}" presName="descendantText" presStyleLbl="alignAccFollowNode1" presStyleIdx="0" presStyleCnt="3" custScaleX="93603" custScaleY="15418" custLinFactNeighborX="1520" custLinFactNeighborY="-1027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1C176F7-EE7E-41CE-BDB7-051EED9B8303}" type="pres">
      <dgm:prSet presAssocID="{E602950C-EA54-46BF-8D8A-72FEE75183C2}" presName="sp" presStyleCnt="0"/>
      <dgm:spPr/>
    </dgm:pt>
    <dgm:pt modelId="{54DFE680-A1AF-440B-AE55-78A98E0B91AB}" type="pres">
      <dgm:prSet presAssocID="{3404B71B-7F0A-42E3-8CEB-D663F3387D7B}" presName="linNode" presStyleCnt="0"/>
      <dgm:spPr/>
    </dgm:pt>
    <dgm:pt modelId="{E86DD349-F4E0-4CEE-A3C3-DD27DF618AB4}" type="pres">
      <dgm:prSet presAssocID="{3404B71B-7F0A-42E3-8CEB-D663F3387D7B}" presName="parentText" presStyleLbl="node1" presStyleIdx="1" presStyleCnt="3" custAng="21047836" custScaleX="66884" custScaleY="8857" custLinFactNeighborX="1530" custLinFactNeighborY="964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29567D3-4C10-47C9-AF14-28CB361BBA65}" type="pres">
      <dgm:prSet presAssocID="{3404B71B-7F0A-42E3-8CEB-D663F3387D7B}" presName="descendantText" presStyleLbl="alignAccFollowNode1" presStyleIdx="1" presStyleCnt="3" custScaleX="94276" custScaleY="35597" custLinFactNeighborX="-895" custLinFactNeighborY="-249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7627CD6-97C8-4C0B-ACC4-299C8F5CB305}" type="pres">
      <dgm:prSet presAssocID="{18855C00-D792-4F2F-B61E-6385F1F40EF2}" presName="sp" presStyleCnt="0"/>
      <dgm:spPr/>
    </dgm:pt>
    <dgm:pt modelId="{DF743AC0-A100-4031-8210-6839190D24C4}" type="pres">
      <dgm:prSet presAssocID="{E90B2419-951A-4F17-9B64-4EBDA423B8D1}" presName="linNode" presStyleCnt="0"/>
      <dgm:spPr/>
    </dgm:pt>
    <dgm:pt modelId="{8C010279-8023-403C-AC15-5A0DE61D449D}" type="pres">
      <dgm:prSet presAssocID="{E90B2419-951A-4F17-9B64-4EBDA423B8D1}" presName="parentText" presStyleLbl="node1" presStyleIdx="2" presStyleCnt="3" custAng="20970824" custScaleX="66278" custScaleY="9859" custLinFactNeighborY="-976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445C18F-6C21-4142-BDBD-18297F775BBA}" type="pres">
      <dgm:prSet presAssocID="{E90B2419-951A-4F17-9B64-4EBDA423B8D1}" presName="descendantText" presStyleLbl="alignAccFollowNode1" presStyleIdx="2" presStyleCnt="3" custScaleX="97837" custScaleY="3559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94A0C3A1-C1DF-4FB7-A917-003DC80B58E2}" type="presOf" srcId="{DFF4BA30-60E2-4A54-9697-844E1BF1A3A7}" destId="{2CB42DAE-5131-4EF1-BF43-02EC473D791A}" srcOrd="0" destOrd="0" presId="urn:microsoft.com/office/officeart/2005/8/layout/vList5"/>
    <dgm:cxn modelId="{F16E5749-861A-435A-8E7D-0B20CF80823B}" type="presOf" srcId="{B1882187-0093-4F38-A8F9-FD019391C7F8}" destId="{25323CA6-9A5F-4BAA-9EF1-4A35FFBDF358}" srcOrd="0" destOrd="0" presId="urn:microsoft.com/office/officeart/2005/8/layout/vList5"/>
    <dgm:cxn modelId="{A7C240DC-9902-48A5-8C1F-754689A49D5D}" type="presOf" srcId="{A44612ED-5B3F-4C04-9916-6E4CB7215067}" destId="{4445C18F-6C21-4142-BDBD-18297F775BBA}" srcOrd="0" destOrd="1" presId="urn:microsoft.com/office/officeart/2005/8/layout/vList5"/>
    <dgm:cxn modelId="{3D69FDEB-D85C-4356-9E57-B54122D8F5D1}" srcId="{E90B2419-951A-4F17-9B64-4EBDA423B8D1}" destId="{BCAD006C-8BE3-46D1-A322-8A18ABEF4C0C}" srcOrd="2" destOrd="0" parTransId="{760E51F2-4E1F-4860-911B-C09BE641900E}" sibTransId="{9A22B6EC-7729-424B-A3EB-CB7F324F5FED}"/>
    <dgm:cxn modelId="{E3FE0600-F1E3-4BAD-B0B5-89BF6D8A86FF}" srcId="{3404B71B-7F0A-42E3-8CEB-D663F3387D7B}" destId="{01A286EE-66D0-4A64-B559-D1008BA49BD1}" srcOrd="2" destOrd="0" parTransId="{1EDC8D9F-DECC-4303-B96F-3BF27B048103}" sibTransId="{A06B809D-5FC4-4F44-BAD4-C09CE0903308}"/>
    <dgm:cxn modelId="{B35436DF-CF67-4D9F-AD69-D4AA73D595DA}" type="presOf" srcId="{BCAD006C-8BE3-46D1-A322-8A18ABEF4C0C}" destId="{4445C18F-6C21-4142-BDBD-18297F775BBA}" srcOrd="0" destOrd="2" presId="urn:microsoft.com/office/officeart/2005/8/layout/vList5"/>
    <dgm:cxn modelId="{5BCE8588-C03E-4C82-BE3D-BFE8A04B71C5}" type="presOf" srcId="{97382F43-F083-4F87-A4F7-668217A06ABC}" destId="{25323CA6-9A5F-4BAA-9EF1-4A35FFBDF358}" srcOrd="0" destOrd="1" presId="urn:microsoft.com/office/officeart/2005/8/layout/vList5"/>
    <dgm:cxn modelId="{E0B7195C-4693-4575-88F8-B6B028FFA4BA}" srcId="{D773DFEF-9D69-4A3F-B736-96AF047378B3}" destId="{DFF4BA30-60E2-4A54-9697-844E1BF1A3A7}" srcOrd="0" destOrd="0" parTransId="{3B70D8E2-C896-4662-8503-1482B1A7ABAC}" sibTransId="{E602950C-EA54-46BF-8D8A-72FEE75183C2}"/>
    <dgm:cxn modelId="{6CB85186-551A-40C6-8155-150075CF8A42}" type="presOf" srcId="{01A286EE-66D0-4A64-B559-D1008BA49BD1}" destId="{429567D3-4C10-47C9-AF14-28CB361BBA65}" srcOrd="0" destOrd="2" presId="urn:microsoft.com/office/officeart/2005/8/layout/vList5"/>
    <dgm:cxn modelId="{4127681F-EEB7-4889-9E4C-F92C32540805}" srcId="{3404B71B-7F0A-42E3-8CEB-D663F3387D7B}" destId="{5D93C82F-2E06-4067-B79F-6A93CCBC1623}" srcOrd="0" destOrd="0" parTransId="{525CC0EA-0387-4224-B6F6-6E0DF0652E5C}" sibTransId="{17808764-C85A-4788-960C-0BB42862419E}"/>
    <dgm:cxn modelId="{6CB9CED5-3700-4808-9393-ADEB7613CB9D}" srcId="{E90B2419-951A-4F17-9B64-4EBDA423B8D1}" destId="{A44612ED-5B3F-4C04-9916-6E4CB7215067}" srcOrd="1" destOrd="0" parTransId="{D31A1C84-7325-4480-9F0C-B7B057C1FD06}" sibTransId="{24591D84-1559-411E-BD07-942A7A44FFC8}"/>
    <dgm:cxn modelId="{3E0050A9-895F-45AD-8FCC-75D11BA8741E}" type="presOf" srcId="{E7519B97-9615-49B3-97E3-DEAE10E19782}" destId="{4445C18F-6C21-4142-BDBD-18297F775BBA}" srcOrd="0" destOrd="0" presId="urn:microsoft.com/office/officeart/2005/8/layout/vList5"/>
    <dgm:cxn modelId="{3E739312-B98C-4019-8CA5-AB3157A1242A}" srcId="{E90B2419-951A-4F17-9B64-4EBDA423B8D1}" destId="{E7519B97-9615-49B3-97E3-DEAE10E19782}" srcOrd="0" destOrd="0" parTransId="{BD93915F-D5AC-4DFA-8338-432D57618304}" sibTransId="{620475C0-5A89-4C0B-917E-A1E4266C5DD1}"/>
    <dgm:cxn modelId="{68C6BB66-9D40-4A19-AC53-ACD9CCB1F9D2}" srcId="{D773DFEF-9D69-4A3F-B736-96AF047378B3}" destId="{3404B71B-7F0A-42E3-8CEB-D663F3387D7B}" srcOrd="1" destOrd="0" parTransId="{3F44A1D1-B095-4C06-B3C7-A78EE37C5157}" sibTransId="{18855C00-D792-4F2F-B61E-6385F1F40EF2}"/>
    <dgm:cxn modelId="{6D829DE2-A2CE-4136-A630-88EB635C747D}" type="presOf" srcId="{E90B2419-951A-4F17-9B64-4EBDA423B8D1}" destId="{8C010279-8023-403C-AC15-5A0DE61D449D}" srcOrd="0" destOrd="0" presId="urn:microsoft.com/office/officeart/2005/8/layout/vList5"/>
    <dgm:cxn modelId="{D3897826-D39B-49F3-832A-D5FA03D8E106}" type="presOf" srcId="{D773DFEF-9D69-4A3F-B736-96AF047378B3}" destId="{DD00CAFE-8C10-4D95-A44F-724F436E9DF4}" srcOrd="0" destOrd="0" presId="urn:microsoft.com/office/officeart/2005/8/layout/vList5"/>
    <dgm:cxn modelId="{F1A0164C-13E7-4D20-9711-6CE45ED5DE9F}" srcId="{3404B71B-7F0A-42E3-8CEB-D663F3387D7B}" destId="{7DD2F5D8-60C3-42DD-9E37-A49A082CB5C6}" srcOrd="1" destOrd="0" parTransId="{C26C9412-E858-4372-84CF-85A3FE72E679}" sibTransId="{7426A05C-1D44-4E33-8084-C6F97066B759}"/>
    <dgm:cxn modelId="{78270C03-B842-48F3-8514-6A6F84C2E3A2}" type="presOf" srcId="{7DD2F5D8-60C3-42DD-9E37-A49A082CB5C6}" destId="{429567D3-4C10-47C9-AF14-28CB361BBA65}" srcOrd="0" destOrd="1" presId="urn:microsoft.com/office/officeart/2005/8/layout/vList5"/>
    <dgm:cxn modelId="{24A7E74B-B190-425A-8B7F-B3A6555566F8}" srcId="{D773DFEF-9D69-4A3F-B736-96AF047378B3}" destId="{E90B2419-951A-4F17-9B64-4EBDA423B8D1}" srcOrd="2" destOrd="0" parTransId="{976D1380-855D-4BDB-AAB8-4DC9B74B94DD}" sibTransId="{526DD807-AEE4-4063-B022-194C84F0D1C1}"/>
    <dgm:cxn modelId="{7CDFC7E9-75CE-41D3-969D-BDE5B7D8D4A9}" srcId="{DFF4BA30-60E2-4A54-9697-844E1BF1A3A7}" destId="{97382F43-F083-4F87-A4F7-668217A06ABC}" srcOrd="1" destOrd="0" parTransId="{9AF02ACC-98DD-477F-BEAA-9548633EC47D}" sibTransId="{67687224-70C5-4AE6-8806-A49FC98149B1}"/>
    <dgm:cxn modelId="{730EBBF5-ADE3-44DF-9A06-2E3A3568C02A}" type="presOf" srcId="{3404B71B-7F0A-42E3-8CEB-D663F3387D7B}" destId="{E86DD349-F4E0-4CEE-A3C3-DD27DF618AB4}" srcOrd="0" destOrd="0" presId="urn:microsoft.com/office/officeart/2005/8/layout/vList5"/>
    <dgm:cxn modelId="{C32D3291-DFE8-4A9F-A8D5-CAAE1356B673}" type="presOf" srcId="{5D93C82F-2E06-4067-B79F-6A93CCBC1623}" destId="{429567D3-4C10-47C9-AF14-28CB361BBA65}" srcOrd="0" destOrd="0" presId="urn:microsoft.com/office/officeart/2005/8/layout/vList5"/>
    <dgm:cxn modelId="{A582F326-5ABC-44C8-BC94-42E39FC0773C}" srcId="{DFF4BA30-60E2-4A54-9697-844E1BF1A3A7}" destId="{B1882187-0093-4F38-A8F9-FD019391C7F8}" srcOrd="0" destOrd="0" parTransId="{2BDE732F-24AF-4673-9ED9-5C0A3B8958DC}" sibTransId="{6B16156F-BDA0-469D-BE04-308573334D6A}"/>
    <dgm:cxn modelId="{E2A0C323-1CDE-4976-8FAC-1EB5E6C6AFA6}" type="presParOf" srcId="{DD00CAFE-8C10-4D95-A44F-724F436E9DF4}" destId="{414CED78-1D21-4F53-81B9-6D25BEF56692}" srcOrd="0" destOrd="0" presId="urn:microsoft.com/office/officeart/2005/8/layout/vList5"/>
    <dgm:cxn modelId="{A4CD791B-9B9C-4BD3-B4BB-89174EE19CBF}" type="presParOf" srcId="{414CED78-1D21-4F53-81B9-6D25BEF56692}" destId="{2CB42DAE-5131-4EF1-BF43-02EC473D791A}" srcOrd="0" destOrd="0" presId="urn:microsoft.com/office/officeart/2005/8/layout/vList5"/>
    <dgm:cxn modelId="{9999569B-3A02-4021-B720-52775C5466EF}" type="presParOf" srcId="{414CED78-1D21-4F53-81B9-6D25BEF56692}" destId="{25323CA6-9A5F-4BAA-9EF1-4A35FFBDF358}" srcOrd="1" destOrd="0" presId="urn:microsoft.com/office/officeart/2005/8/layout/vList5"/>
    <dgm:cxn modelId="{71D3B972-6BCB-45A0-8B92-8701FE753C65}" type="presParOf" srcId="{DD00CAFE-8C10-4D95-A44F-724F436E9DF4}" destId="{E1C176F7-EE7E-41CE-BDB7-051EED9B8303}" srcOrd="1" destOrd="0" presId="urn:microsoft.com/office/officeart/2005/8/layout/vList5"/>
    <dgm:cxn modelId="{7FDFC27B-6E71-4120-AA62-8FF2EE9616D5}" type="presParOf" srcId="{DD00CAFE-8C10-4D95-A44F-724F436E9DF4}" destId="{54DFE680-A1AF-440B-AE55-78A98E0B91AB}" srcOrd="2" destOrd="0" presId="urn:microsoft.com/office/officeart/2005/8/layout/vList5"/>
    <dgm:cxn modelId="{F8D50ADD-752E-4C6E-8257-AAB2F24EBE8C}" type="presParOf" srcId="{54DFE680-A1AF-440B-AE55-78A98E0B91AB}" destId="{E86DD349-F4E0-4CEE-A3C3-DD27DF618AB4}" srcOrd="0" destOrd="0" presId="urn:microsoft.com/office/officeart/2005/8/layout/vList5"/>
    <dgm:cxn modelId="{D1CCB494-997B-4E43-8A7A-75192860ACCE}" type="presParOf" srcId="{54DFE680-A1AF-440B-AE55-78A98E0B91AB}" destId="{429567D3-4C10-47C9-AF14-28CB361BBA65}" srcOrd="1" destOrd="0" presId="urn:microsoft.com/office/officeart/2005/8/layout/vList5"/>
    <dgm:cxn modelId="{5B8D9013-2B63-4368-9252-65CB158DAA17}" type="presParOf" srcId="{DD00CAFE-8C10-4D95-A44F-724F436E9DF4}" destId="{E7627CD6-97C8-4C0B-ACC4-299C8F5CB305}" srcOrd="3" destOrd="0" presId="urn:microsoft.com/office/officeart/2005/8/layout/vList5"/>
    <dgm:cxn modelId="{1F44F4FF-AD60-4EEC-B504-B28E1D7D4B85}" type="presParOf" srcId="{DD00CAFE-8C10-4D95-A44F-724F436E9DF4}" destId="{DF743AC0-A100-4031-8210-6839190D24C4}" srcOrd="4" destOrd="0" presId="urn:microsoft.com/office/officeart/2005/8/layout/vList5"/>
    <dgm:cxn modelId="{29ED4AA9-F91D-49ED-8127-B201A2DBC3AC}" type="presParOf" srcId="{DF743AC0-A100-4031-8210-6839190D24C4}" destId="{8C010279-8023-403C-AC15-5A0DE61D449D}" srcOrd="0" destOrd="0" presId="urn:microsoft.com/office/officeart/2005/8/layout/vList5"/>
    <dgm:cxn modelId="{1975EE0A-632E-4073-87D6-EEA3C4C780AF}" type="presParOf" srcId="{DF743AC0-A100-4031-8210-6839190D24C4}" destId="{4445C18F-6C21-4142-BDBD-18297F775BBA}" srcOrd="1" destOrd="0" presId="urn:microsoft.com/office/officeart/2005/8/layout/vList5"/>
  </dgm:cxnLst>
  <dgm:bg>
    <a:solidFill>
      <a:srgbClr val="FFC00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323CA6-9A5F-4BAA-9EF1-4A35FFBDF358}">
      <dsp:nvSpPr>
        <dsp:cNvPr id="0" name=""/>
        <dsp:cNvSpPr/>
      </dsp:nvSpPr>
      <dsp:spPr>
        <a:xfrm rot="5400000">
          <a:off x="5429373" y="-2178529"/>
          <a:ext cx="1972470" cy="662365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smtClean="0"/>
            <a:t>Digital Transactions through </a:t>
          </a:r>
          <a:r>
            <a:rPr lang="en-IN" sz="2400" kern="1200" dirty="0" err="1" smtClean="0"/>
            <a:t>RuPay</a:t>
          </a:r>
          <a:r>
            <a:rPr lang="en-IN" sz="2400" kern="1200" dirty="0" smtClean="0"/>
            <a:t> Cards, UPI, AEPS &amp; USSD</a:t>
          </a:r>
          <a:endParaRPr lang="en-IN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smtClean="0"/>
            <a:t>Transactions between ₹50- ₹3,000</a:t>
          </a:r>
          <a:endParaRPr lang="en-IN" sz="2400" kern="1200" dirty="0"/>
        </a:p>
      </dsp:txBody>
      <dsp:txXfrm rot="-5400000">
        <a:off x="3103781" y="243351"/>
        <a:ext cx="6527367" cy="1779894"/>
      </dsp:txXfrm>
    </dsp:sp>
    <dsp:sp modelId="{2CB42DAE-5131-4EF1-BF43-02EC473D791A}">
      <dsp:nvSpPr>
        <dsp:cNvPr id="0" name=""/>
        <dsp:cNvSpPr/>
      </dsp:nvSpPr>
      <dsp:spPr>
        <a:xfrm rot="20903684">
          <a:off x="657333" y="594739"/>
          <a:ext cx="2446448" cy="111058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/>
            <a:t>Coverage</a:t>
          </a:r>
          <a:endParaRPr lang="en-IN" sz="2400" kern="1200" dirty="0"/>
        </a:p>
      </dsp:txBody>
      <dsp:txXfrm>
        <a:off x="711547" y="648953"/>
        <a:ext cx="2338020" cy="1002156"/>
      </dsp:txXfrm>
    </dsp:sp>
    <dsp:sp modelId="{429567D3-4C10-47C9-AF14-28CB361BBA65}">
      <dsp:nvSpPr>
        <dsp:cNvPr id="0" name=""/>
        <dsp:cNvSpPr/>
      </dsp:nvSpPr>
      <dsp:spPr>
        <a:xfrm rot="5400000">
          <a:off x="5437064" y="292358"/>
          <a:ext cx="1952993" cy="626582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smtClean="0"/>
            <a:t>Separate incentives for Consumers and Merchants</a:t>
          </a:r>
          <a:endParaRPr lang="en-IN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smtClean="0"/>
            <a:t>Random draw of Digital Transaction Ids to select awardees</a:t>
          </a:r>
          <a:endParaRPr lang="en-IN" sz="2400" kern="1200" dirty="0"/>
        </a:p>
      </dsp:txBody>
      <dsp:txXfrm rot="-5400000">
        <a:off x="3280651" y="2544109"/>
        <a:ext cx="6170484" cy="1762319"/>
      </dsp:txXfrm>
    </dsp:sp>
    <dsp:sp modelId="{E86DD349-F4E0-4CEE-A3C3-DD27DF618AB4}">
      <dsp:nvSpPr>
        <dsp:cNvPr id="0" name=""/>
        <dsp:cNvSpPr/>
      </dsp:nvSpPr>
      <dsp:spPr>
        <a:xfrm rot="21047836">
          <a:off x="663514" y="2846502"/>
          <a:ext cx="2500469" cy="114206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/>
            <a:t>Awards</a:t>
          </a:r>
          <a:endParaRPr lang="en-IN" sz="2400" kern="1200" dirty="0"/>
        </a:p>
      </dsp:txBody>
      <dsp:txXfrm>
        <a:off x="719265" y="2902253"/>
        <a:ext cx="2388967" cy="1030560"/>
      </dsp:txXfrm>
    </dsp:sp>
    <dsp:sp modelId="{4445C18F-6C21-4142-BDBD-18297F775BBA}">
      <dsp:nvSpPr>
        <dsp:cNvPr id="0" name=""/>
        <dsp:cNvSpPr/>
      </dsp:nvSpPr>
      <dsp:spPr>
        <a:xfrm rot="5400000">
          <a:off x="5410089" y="2483384"/>
          <a:ext cx="1952609" cy="650249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smtClean="0"/>
            <a:t>National Payment Corporation of India (NPCI)</a:t>
          </a:r>
          <a:endParaRPr lang="en-IN" sz="2400" kern="1200" dirty="0"/>
        </a:p>
      </dsp:txBody>
      <dsp:txXfrm rot="-5400000">
        <a:off x="3135147" y="4853646"/>
        <a:ext cx="6407175" cy="1761971"/>
      </dsp:txXfrm>
    </dsp:sp>
    <dsp:sp modelId="{8C010279-8023-403C-AC15-5A0DE61D449D}">
      <dsp:nvSpPr>
        <dsp:cNvPr id="0" name=""/>
        <dsp:cNvSpPr/>
      </dsp:nvSpPr>
      <dsp:spPr>
        <a:xfrm rot="20970824">
          <a:off x="657333" y="5087065"/>
          <a:ext cx="2477814" cy="116126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/>
            <a:t>Implementing Agency</a:t>
          </a:r>
          <a:endParaRPr lang="en-IN" sz="2400" kern="1200" dirty="0"/>
        </a:p>
      </dsp:txBody>
      <dsp:txXfrm>
        <a:off x="714021" y="5143753"/>
        <a:ext cx="2364438" cy="10478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323CA6-9A5F-4BAA-9EF1-4A35FFBDF358}">
      <dsp:nvSpPr>
        <dsp:cNvPr id="0" name=""/>
        <dsp:cNvSpPr/>
      </dsp:nvSpPr>
      <dsp:spPr>
        <a:xfrm rot="5400000">
          <a:off x="5830593" y="-2000307"/>
          <a:ext cx="845067" cy="615911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24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3600" kern="1200" dirty="0" smtClean="0"/>
            <a:t>₹ 340 Crore</a:t>
          </a:r>
          <a:endParaRPr lang="en-IN" sz="3600" kern="1200" dirty="0"/>
        </a:p>
      </dsp:txBody>
      <dsp:txXfrm rot="-5400000">
        <a:off x="3173570" y="697969"/>
        <a:ext cx="6117861" cy="762561"/>
      </dsp:txXfrm>
    </dsp:sp>
    <dsp:sp modelId="{2CB42DAE-5131-4EF1-BF43-02EC473D791A}">
      <dsp:nvSpPr>
        <dsp:cNvPr id="0" name=""/>
        <dsp:cNvSpPr/>
      </dsp:nvSpPr>
      <dsp:spPr>
        <a:xfrm rot="20903684">
          <a:off x="723331" y="829697"/>
          <a:ext cx="2422075" cy="9546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/>
            <a:t>Estimated Expenditure</a:t>
          </a:r>
          <a:endParaRPr lang="en-IN" sz="2400" kern="1200" dirty="0"/>
        </a:p>
      </dsp:txBody>
      <dsp:txXfrm>
        <a:off x="769934" y="876300"/>
        <a:ext cx="2328869" cy="861454"/>
      </dsp:txXfrm>
    </dsp:sp>
    <dsp:sp modelId="{429567D3-4C10-47C9-AF14-28CB361BBA65}">
      <dsp:nvSpPr>
        <dsp:cNvPr id="0" name=""/>
        <dsp:cNvSpPr/>
      </dsp:nvSpPr>
      <dsp:spPr>
        <a:xfrm rot="5400000">
          <a:off x="5263823" y="-184368"/>
          <a:ext cx="1951086" cy="620339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smtClean="0"/>
            <a:t>C2M, C2G and all AEPS transactions</a:t>
          </a:r>
          <a:endParaRPr lang="en-IN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smtClean="0"/>
            <a:t>Technical and Security Audit of the backend software/ infra by NPCI</a:t>
          </a:r>
          <a:endParaRPr lang="en-IN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smtClean="0"/>
            <a:t>Transactions using </a:t>
          </a:r>
          <a:r>
            <a:rPr lang="en-IN" sz="2400" kern="1200" dirty="0" err="1" smtClean="0"/>
            <a:t>RuPay</a:t>
          </a:r>
          <a:r>
            <a:rPr lang="en-IN" sz="2400" kern="1200" dirty="0" smtClean="0"/>
            <a:t>, USSD, UPI &amp; AEPS only</a:t>
          </a:r>
          <a:endParaRPr lang="en-IN" sz="2400" kern="1200" dirty="0"/>
        </a:p>
      </dsp:txBody>
      <dsp:txXfrm rot="-5400000">
        <a:off x="3137667" y="2037032"/>
        <a:ext cx="6108154" cy="1760598"/>
      </dsp:txXfrm>
    </dsp:sp>
    <dsp:sp modelId="{E86DD349-F4E0-4CEE-A3C3-DD27DF618AB4}">
      <dsp:nvSpPr>
        <dsp:cNvPr id="0" name=""/>
        <dsp:cNvSpPr/>
      </dsp:nvSpPr>
      <dsp:spPr>
        <a:xfrm rot="21047836">
          <a:off x="795909" y="2693615"/>
          <a:ext cx="2475558" cy="60681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/>
            <a:t>Rules</a:t>
          </a:r>
          <a:endParaRPr lang="en-IN" sz="2400" kern="1200" dirty="0"/>
        </a:p>
      </dsp:txBody>
      <dsp:txXfrm>
        <a:off x="825531" y="2723237"/>
        <a:ext cx="2416314" cy="547575"/>
      </dsp:txXfrm>
    </dsp:sp>
    <dsp:sp modelId="{4445C18F-6C21-4142-BDBD-18297F775BBA}">
      <dsp:nvSpPr>
        <dsp:cNvPr id="0" name=""/>
        <dsp:cNvSpPr/>
      </dsp:nvSpPr>
      <dsp:spPr>
        <a:xfrm rot="5400000">
          <a:off x="5391869" y="2005581"/>
          <a:ext cx="1950702" cy="643771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smtClean="0"/>
            <a:t>Transactions above Rs 3000/- and below 50/-</a:t>
          </a:r>
          <a:endParaRPr lang="en-IN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smtClean="0"/>
            <a:t> P2P and B2B transfers</a:t>
          </a:r>
          <a:endParaRPr lang="en-IN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smtClean="0"/>
            <a:t>Transactions through Credit cards/ e wallets</a:t>
          </a:r>
          <a:endParaRPr lang="en-IN" sz="2400" kern="1200" dirty="0"/>
        </a:p>
      </dsp:txBody>
      <dsp:txXfrm rot="-5400000">
        <a:off x="3148364" y="4344312"/>
        <a:ext cx="6342488" cy="1760252"/>
      </dsp:txXfrm>
    </dsp:sp>
    <dsp:sp modelId="{8C010279-8023-403C-AC15-5A0DE61D449D}">
      <dsp:nvSpPr>
        <dsp:cNvPr id="0" name=""/>
        <dsp:cNvSpPr/>
      </dsp:nvSpPr>
      <dsp:spPr>
        <a:xfrm rot="20970824">
          <a:off x="695234" y="4819835"/>
          <a:ext cx="2453129" cy="67546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/>
            <a:t>What is not covered</a:t>
          </a:r>
          <a:endParaRPr lang="en-IN" sz="2400" kern="1200" dirty="0"/>
        </a:p>
      </dsp:txBody>
      <dsp:txXfrm>
        <a:off x="728208" y="4852809"/>
        <a:ext cx="2387181" cy="6095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17687-CFCC-4FA0-AEA3-1D66F3048308}" type="datetimeFigureOut">
              <a:rPr lang="en-IN" smtClean="0"/>
              <a:pPr/>
              <a:t>15-12-2016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5D336-2A8A-42E8-A25E-502C35EBE2F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4120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764C6-B0B7-4636-9F1D-1CD834B6ECED}" type="slidenum">
              <a:rPr lang="en-IN">
                <a:solidFill>
                  <a:prstClr val="black"/>
                </a:solidFill>
              </a:rPr>
              <a:pPr/>
              <a:t>7</a:t>
            </a:fld>
            <a:endParaRPr lang="en-I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970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6A019-05D2-484B-AF21-DB6FD088D026}" type="datetimeFigureOut">
              <a:rPr lang="en-IN" smtClean="0"/>
              <a:pPr/>
              <a:t>15-12-2016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C2C7-FC1C-4CE3-AA03-41A60B08A4E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0829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6A019-05D2-484B-AF21-DB6FD088D026}" type="datetimeFigureOut">
              <a:rPr lang="en-IN" smtClean="0"/>
              <a:pPr/>
              <a:t>15-12-2016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C2C7-FC1C-4CE3-AA03-41A60B08A4E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2798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6A019-05D2-484B-AF21-DB6FD088D026}" type="datetimeFigureOut">
              <a:rPr lang="en-IN" smtClean="0"/>
              <a:pPr/>
              <a:t>15-12-2016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C2C7-FC1C-4CE3-AA03-41A60B08A4E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0958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6A019-05D2-484B-AF21-DB6FD088D026}" type="datetimeFigureOut">
              <a:rPr lang="en-IN" smtClean="0"/>
              <a:pPr/>
              <a:t>15-12-2016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C2C7-FC1C-4CE3-AA03-41A60B08A4E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4234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6A019-05D2-484B-AF21-DB6FD088D026}" type="datetimeFigureOut">
              <a:rPr lang="en-IN" smtClean="0"/>
              <a:pPr/>
              <a:t>15-12-2016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C2C7-FC1C-4CE3-AA03-41A60B08A4E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8991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6A019-05D2-484B-AF21-DB6FD088D026}" type="datetimeFigureOut">
              <a:rPr lang="en-IN" smtClean="0"/>
              <a:pPr/>
              <a:t>15-12-2016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C2C7-FC1C-4CE3-AA03-41A60B08A4E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5627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6A019-05D2-484B-AF21-DB6FD088D026}" type="datetimeFigureOut">
              <a:rPr lang="en-IN" smtClean="0"/>
              <a:pPr/>
              <a:t>15-12-2016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C2C7-FC1C-4CE3-AA03-41A60B08A4E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926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6A019-05D2-484B-AF21-DB6FD088D026}" type="datetimeFigureOut">
              <a:rPr lang="en-IN" smtClean="0"/>
              <a:pPr/>
              <a:t>15-12-2016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C2C7-FC1C-4CE3-AA03-41A60B08A4E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605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6A019-05D2-484B-AF21-DB6FD088D026}" type="datetimeFigureOut">
              <a:rPr lang="en-IN" smtClean="0"/>
              <a:pPr/>
              <a:t>15-12-2016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C2C7-FC1C-4CE3-AA03-41A60B08A4E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389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6A019-05D2-484B-AF21-DB6FD088D026}" type="datetimeFigureOut">
              <a:rPr lang="en-IN" smtClean="0"/>
              <a:pPr/>
              <a:t>15-12-2016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C2C7-FC1C-4CE3-AA03-41A60B08A4E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746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6A019-05D2-484B-AF21-DB6FD088D026}" type="datetimeFigureOut">
              <a:rPr lang="en-IN" smtClean="0"/>
              <a:pPr/>
              <a:t>15-12-2016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C2C7-FC1C-4CE3-AA03-41A60B08A4E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926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6A019-05D2-484B-AF21-DB6FD088D026}" type="datetimeFigureOut">
              <a:rPr lang="en-IN" smtClean="0"/>
              <a:pPr/>
              <a:t>15-12-2016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4C2C7-FC1C-4CE3-AA03-41A60B08A4E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9987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chemeClr val="bg1"/>
                </a:solidFill>
              </a:rPr>
              <a:t>INCENTIVIZING DIGITAL PAYMENTS</a:t>
            </a:r>
            <a:endParaRPr lang="en-IN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75761"/>
            <a:ext cx="9144000" cy="1655762"/>
          </a:xfrm>
        </p:spPr>
        <p:txBody>
          <a:bodyPr/>
          <a:lstStyle/>
          <a:p>
            <a:r>
              <a:rPr lang="en-IN" b="1" dirty="0" smtClean="0">
                <a:solidFill>
                  <a:schemeClr val="accent5">
                    <a:lumMod val="75000"/>
                  </a:schemeClr>
                </a:solidFill>
              </a:rPr>
              <a:t>Lucky </a:t>
            </a:r>
            <a:r>
              <a:rPr lang="en-IN" b="1" dirty="0" err="1" smtClean="0">
                <a:solidFill>
                  <a:schemeClr val="accent5">
                    <a:lumMod val="75000"/>
                  </a:schemeClr>
                </a:solidFill>
              </a:rPr>
              <a:t>Grahak</a:t>
            </a:r>
            <a:r>
              <a:rPr lang="en-IN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IN" b="1" dirty="0" err="1" smtClean="0">
                <a:solidFill>
                  <a:schemeClr val="accent5">
                    <a:lumMod val="75000"/>
                  </a:schemeClr>
                </a:solidFill>
              </a:rPr>
              <a:t>Yojana</a:t>
            </a:r>
            <a:endParaRPr lang="en-IN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IN" b="1" dirty="0">
                <a:solidFill>
                  <a:schemeClr val="accent5">
                    <a:lumMod val="75000"/>
                  </a:schemeClr>
                </a:solidFill>
              </a:rPr>
              <a:t>&amp;</a:t>
            </a:r>
            <a:endParaRPr lang="en-IN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Digi-धन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Vyapar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Yojana</a:t>
            </a:r>
            <a:endParaRPr lang="en-IN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IN" dirty="0" smtClean="0"/>
          </a:p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7" y="141374"/>
            <a:ext cx="1619606" cy="14012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0259" y="141374"/>
            <a:ext cx="1994776" cy="836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43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7000"/>
              </a:schemeClr>
            </a:gs>
            <a:gs pos="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117231" y="837029"/>
            <a:ext cx="11577713" cy="5692727"/>
            <a:chOff x="229772" y="907367"/>
            <a:chExt cx="11577713" cy="5692727"/>
          </a:xfrm>
        </p:grpSpPr>
        <p:graphicFrame>
          <p:nvGraphicFramePr>
            <p:cNvPr id="8" name="Chart 7"/>
            <p:cNvGraphicFramePr/>
            <p:nvPr>
              <p:extLst>
                <p:ext uri="{D42A27DB-BD31-4B8C-83A1-F6EECF244321}">
                  <p14:modId xmlns:p14="http://schemas.microsoft.com/office/powerpoint/2010/main" val="1466414310"/>
                </p:ext>
              </p:extLst>
            </p:nvPr>
          </p:nvGraphicFramePr>
          <p:xfrm>
            <a:off x="3056557" y="2338755"/>
            <a:ext cx="5846772" cy="337859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1" name="Heptagon 10"/>
            <p:cNvSpPr/>
            <p:nvPr/>
          </p:nvSpPr>
          <p:spPr>
            <a:xfrm>
              <a:off x="1538068" y="907367"/>
              <a:ext cx="1955410" cy="1716258"/>
            </a:xfrm>
            <a:prstGeom prst="heptagon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IN" dirty="0" smtClean="0"/>
                <a:t>Only 5% of PCE in India is Digital</a:t>
              </a:r>
              <a:endParaRPr lang="en-IN" dirty="0"/>
            </a:p>
          </p:txBody>
        </p:sp>
        <p:sp>
          <p:nvSpPr>
            <p:cNvPr id="12" name="Heptagon 11"/>
            <p:cNvSpPr/>
            <p:nvPr/>
          </p:nvSpPr>
          <p:spPr>
            <a:xfrm>
              <a:off x="1538068" y="4883836"/>
              <a:ext cx="1955410" cy="1716258"/>
            </a:xfrm>
            <a:prstGeom prst="heptagon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IN" dirty="0" smtClean="0"/>
                <a:t>Large Informal Economy</a:t>
              </a:r>
              <a:endParaRPr lang="en-IN" dirty="0"/>
            </a:p>
          </p:txBody>
        </p:sp>
        <p:sp>
          <p:nvSpPr>
            <p:cNvPr id="13" name="Heptagon 12"/>
            <p:cNvSpPr/>
            <p:nvPr/>
          </p:nvSpPr>
          <p:spPr>
            <a:xfrm>
              <a:off x="229772" y="3001109"/>
              <a:ext cx="1955410" cy="1716258"/>
            </a:xfrm>
            <a:prstGeom prst="heptagon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IN" dirty="0" smtClean="0"/>
                <a:t>Low Taxation Base</a:t>
              </a:r>
              <a:endParaRPr lang="en-IN" dirty="0"/>
            </a:p>
          </p:txBody>
        </p:sp>
        <p:sp>
          <p:nvSpPr>
            <p:cNvPr id="14" name="Heptagon 13"/>
            <p:cNvSpPr/>
            <p:nvPr/>
          </p:nvSpPr>
          <p:spPr>
            <a:xfrm>
              <a:off x="8466407" y="907367"/>
              <a:ext cx="1955410" cy="1716258"/>
            </a:xfrm>
            <a:prstGeom prst="heptagon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IN" dirty="0" smtClean="0"/>
                <a:t>1 Billion+ Mobile Connections</a:t>
              </a:r>
              <a:endParaRPr lang="en-IN" dirty="0"/>
            </a:p>
          </p:txBody>
        </p:sp>
        <p:sp>
          <p:nvSpPr>
            <p:cNvPr id="15" name="Heptagon 14"/>
            <p:cNvSpPr/>
            <p:nvPr/>
          </p:nvSpPr>
          <p:spPr>
            <a:xfrm>
              <a:off x="9852075" y="3001109"/>
              <a:ext cx="1955410" cy="1716258"/>
            </a:xfrm>
            <a:prstGeom prst="heptagon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IN" dirty="0" smtClean="0"/>
                <a:t>371+ </a:t>
              </a:r>
              <a:r>
                <a:rPr lang="en-IN" dirty="0"/>
                <a:t>M</a:t>
              </a:r>
              <a:r>
                <a:rPr lang="en-IN" dirty="0" smtClean="0"/>
                <a:t>illion Smartphones</a:t>
              </a:r>
              <a:endParaRPr lang="en-IN" dirty="0"/>
            </a:p>
          </p:txBody>
        </p:sp>
        <p:sp>
          <p:nvSpPr>
            <p:cNvPr id="16" name="Heptagon 15"/>
            <p:cNvSpPr/>
            <p:nvPr/>
          </p:nvSpPr>
          <p:spPr>
            <a:xfrm>
              <a:off x="8466407" y="4883836"/>
              <a:ext cx="1955410" cy="1716258"/>
            </a:xfrm>
            <a:prstGeom prst="heptagon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IN" dirty="0" smtClean="0"/>
                <a:t>25 </a:t>
              </a:r>
              <a:r>
                <a:rPr lang="en-IN" dirty="0" err="1" smtClean="0"/>
                <a:t>Crore</a:t>
              </a:r>
              <a:r>
                <a:rPr lang="en-IN" dirty="0" smtClean="0"/>
                <a:t>+ Jan </a:t>
              </a:r>
              <a:r>
                <a:rPr lang="en-IN" dirty="0" err="1" smtClean="0"/>
                <a:t>Dhan</a:t>
              </a:r>
              <a:r>
                <a:rPr lang="en-IN" dirty="0" smtClean="0"/>
                <a:t> Accounts Opened</a:t>
              </a:r>
              <a:endParaRPr lang="en-IN" dirty="0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11816862" y="0"/>
            <a:ext cx="375138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Rounded Rectangle 18"/>
          <p:cNvSpPr/>
          <p:nvPr/>
        </p:nvSpPr>
        <p:spPr>
          <a:xfrm>
            <a:off x="3207434" y="179678"/>
            <a:ext cx="5359791" cy="559733"/>
          </a:xfrm>
          <a:prstGeom prst="roundRect">
            <a:avLst/>
          </a:prstGeom>
          <a:gradFill flip="none" rotWithShape="1">
            <a:gsLst>
              <a:gs pos="0">
                <a:srgbClr val="00B0F0"/>
              </a:gs>
              <a:gs pos="100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IN" sz="3200" b="1" dirty="0" smtClean="0"/>
              <a:t>Current Scenario</a:t>
            </a:r>
          </a:p>
        </p:txBody>
      </p:sp>
    </p:spTree>
    <p:extLst>
      <p:ext uri="{BB962C8B-B14F-4D97-AF65-F5344CB8AC3E}">
        <p14:creationId xmlns:p14="http://schemas.microsoft.com/office/powerpoint/2010/main" val="19676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1353" y="551615"/>
            <a:ext cx="8088923" cy="1034518"/>
          </a:xfrm>
          <a:prstGeom prst="roundRect">
            <a:avLst/>
          </a:prstGeom>
          <a:gradFill flip="none" rotWithShape="1">
            <a:gsLst>
              <a:gs pos="0">
                <a:srgbClr val="00B0F0"/>
              </a:gs>
              <a:gs pos="100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IN" sz="3200" dirty="0" smtClean="0"/>
              <a:t>Drive Against Corruption and Black Money</a:t>
            </a:r>
            <a:endParaRPr lang="en-IN" sz="32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1427871" y="1909398"/>
            <a:ext cx="9608234" cy="4070217"/>
            <a:chOff x="1111348" y="1909398"/>
            <a:chExt cx="9608234" cy="4070217"/>
          </a:xfrm>
        </p:grpSpPr>
        <p:sp>
          <p:nvSpPr>
            <p:cNvPr id="7" name="Rounded Rectangle 6"/>
            <p:cNvSpPr/>
            <p:nvPr/>
          </p:nvSpPr>
          <p:spPr>
            <a:xfrm>
              <a:off x="1111348" y="1909398"/>
              <a:ext cx="6063176" cy="527539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000" dirty="0" smtClean="0">
                  <a:solidFill>
                    <a:schemeClr val="tx1"/>
                  </a:solidFill>
                </a:rPr>
                <a:t>25 </a:t>
              </a:r>
              <a:r>
                <a:rPr lang="en-IN" sz="2000" dirty="0" err="1" smtClean="0">
                  <a:solidFill>
                    <a:schemeClr val="tx1"/>
                  </a:solidFill>
                </a:rPr>
                <a:t>crore</a:t>
              </a:r>
              <a:r>
                <a:rPr lang="en-IN" sz="2000" dirty="0" smtClean="0">
                  <a:solidFill>
                    <a:schemeClr val="tx1"/>
                  </a:solidFill>
                </a:rPr>
                <a:t> Jan </a:t>
              </a:r>
              <a:r>
                <a:rPr lang="en-IN" sz="2000" dirty="0" err="1" smtClean="0">
                  <a:solidFill>
                    <a:schemeClr val="tx1"/>
                  </a:solidFill>
                </a:rPr>
                <a:t>Dhan</a:t>
              </a:r>
              <a:r>
                <a:rPr lang="en-IN" sz="2000" dirty="0" smtClean="0">
                  <a:solidFill>
                    <a:schemeClr val="tx1"/>
                  </a:solidFill>
                </a:rPr>
                <a:t> Accounts</a:t>
              </a:r>
              <a:endParaRPr lang="en-IN" sz="2000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624818" y="2760202"/>
              <a:ext cx="6063176" cy="57824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000" dirty="0">
                  <a:solidFill>
                    <a:schemeClr val="tx1"/>
                  </a:solidFill>
                </a:rPr>
                <a:t>S</a:t>
              </a:r>
              <a:r>
                <a:rPr lang="en-IN" sz="2000" dirty="0" smtClean="0">
                  <a:solidFill>
                    <a:schemeClr val="tx1"/>
                  </a:solidFill>
                </a:rPr>
                <a:t>tatutory Status to </a:t>
              </a:r>
              <a:r>
                <a:rPr lang="en-IN" sz="2000" dirty="0" err="1" smtClean="0">
                  <a:solidFill>
                    <a:schemeClr val="tx1"/>
                  </a:solidFill>
                </a:rPr>
                <a:t>Aadhar</a:t>
              </a:r>
              <a:endParaRPr lang="en-IN" sz="2000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637692" y="3686605"/>
              <a:ext cx="6063176" cy="553334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000" dirty="0" smtClean="0">
                  <a:solidFill>
                    <a:schemeClr val="tx1"/>
                  </a:solidFill>
                </a:rPr>
                <a:t>Introduction of </a:t>
              </a:r>
              <a:r>
                <a:rPr lang="en-IN" sz="2000" dirty="0" err="1" smtClean="0">
                  <a:solidFill>
                    <a:schemeClr val="tx1"/>
                  </a:solidFill>
                </a:rPr>
                <a:t>RuPay</a:t>
              </a:r>
              <a:r>
                <a:rPr lang="en-IN" sz="2000" dirty="0" smtClean="0">
                  <a:solidFill>
                    <a:schemeClr val="tx1"/>
                  </a:solidFill>
                </a:rPr>
                <a:t> Cards</a:t>
              </a:r>
              <a:endParaRPr lang="en-IN" sz="2000" dirty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3650566" y="4588094"/>
              <a:ext cx="6063175" cy="52930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000" dirty="0" smtClean="0">
                  <a:solidFill>
                    <a:schemeClr val="tx1"/>
                  </a:solidFill>
                </a:rPr>
                <a:t>Income Declaration Scheme</a:t>
              </a:r>
              <a:endParaRPr lang="en-IN" sz="2000" dirty="0">
                <a:solidFill>
                  <a:schemeClr val="tx1"/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656406" y="5465551"/>
              <a:ext cx="6063176" cy="514064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000" dirty="0" smtClean="0">
                  <a:solidFill>
                    <a:schemeClr val="tx1"/>
                  </a:solidFill>
                </a:rPr>
                <a:t>Demonetization of High </a:t>
              </a:r>
              <a:r>
                <a:rPr lang="en-IN" sz="2000" dirty="0">
                  <a:solidFill>
                    <a:schemeClr val="tx1"/>
                  </a:solidFill>
                </a:rPr>
                <a:t>V</a:t>
              </a:r>
              <a:r>
                <a:rPr lang="en-IN" sz="2000" dirty="0" smtClean="0">
                  <a:solidFill>
                    <a:schemeClr val="tx1"/>
                  </a:solidFill>
                </a:rPr>
                <a:t>alue </a:t>
              </a:r>
              <a:r>
                <a:rPr lang="en-IN" sz="2000" dirty="0">
                  <a:solidFill>
                    <a:schemeClr val="tx1"/>
                  </a:solidFill>
                </a:rPr>
                <a:t>N</a:t>
              </a:r>
              <a:r>
                <a:rPr lang="en-IN" sz="2000" dirty="0" smtClean="0">
                  <a:solidFill>
                    <a:schemeClr val="tx1"/>
                  </a:solidFill>
                </a:rPr>
                <a:t>otes </a:t>
              </a:r>
              <a:endParaRPr lang="en-IN" sz="2000" dirty="0">
                <a:solidFill>
                  <a:schemeClr val="tx1"/>
                </a:solidFill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11591778" y="0"/>
            <a:ext cx="600222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87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39828" cy="6857999"/>
          </a:xfrm>
          <a:prstGeom prst="rect">
            <a:avLst/>
          </a:prstGeom>
        </p:spPr>
      </p:pic>
      <p:sp>
        <p:nvSpPr>
          <p:cNvPr id="8" name="Round Same Side Corner Rectangle 4"/>
          <p:cNvSpPr/>
          <p:nvPr/>
        </p:nvSpPr>
        <p:spPr>
          <a:xfrm rot="10800000" flipV="1">
            <a:off x="4504027" y="289564"/>
            <a:ext cx="6820465" cy="90313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650" tIns="123825" rIns="247650" bIns="123825" numCol="1" spcCol="1270" anchor="ctr" anchorCtr="0">
            <a:noAutofit/>
          </a:bodyPr>
          <a:lstStyle/>
          <a:p>
            <a:pPr marL="0" lvl="1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IN" sz="2800" b="1" dirty="0" smtClean="0">
                <a:solidFill>
                  <a:schemeClr val="bg1"/>
                </a:solidFill>
              </a:rPr>
              <a:t>Incentives to Promote Digital Payment</a:t>
            </a:r>
            <a:endParaRPr lang="en-IN" sz="2800" b="1" kern="1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04027" y="1482261"/>
            <a:ext cx="7557595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dirty="0" smtClean="0"/>
              <a:t>1 lakh Villages to be provided with 2 </a:t>
            </a:r>
            <a:r>
              <a:rPr lang="en-IN" sz="2000" dirty="0" err="1" smtClean="0"/>
              <a:t>PoS</a:t>
            </a:r>
            <a:r>
              <a:rPr lang="en-IN" sz="2000" dirty="0" smtClean="0"/>
              <a:t> machines</a:t>
            </a:r>
          </a:p>
          <a:p>
            <a:endParaRPr lang="en-I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/>
              <a:t>Regional Rural Banks &amp; Cooperative Banks </a:t>
            </a:r>
            <a:r>
              <a:rPr lang="en-IN" sz="2000" dirty="0"/>
              <a:t>to issue </a:t>
            </a:r>
            <a:r>
              <a:rPr lang="en-IN" sz="2000" dirty="0" smtClean="0"/>
              <a:t>4.32 </a:t>
            </a:r>
            <a:r>
              <a:rPr lang="en-IN" sz="2000" dirty="0" err="1" smtClean="0"/>
              <a:t>crore</a:t>
            </a:r>
            <a:r>
              <a:rPr lang="en-IN" sz="2000" dirty="0" smtClean="0"/>
              <a:t> “</a:t>
            </a:r>
            <a:r>
              <a:rPr lang="en-IN" sz="2000" dirty="0" err="1" smtClean="0"/>
              <a:t>Rupay</a:t>
            </a:r>
            <a:r>
              <a:rPr lang="en-IN" sz="2000" dirty="0" smtClean="0"/>
              <a:t> </a:t>
            </a:r>
            <a:r>
              <a:rPr lang="en-IN" sz="2000" dirty="0" err="1"/>
              <a:t>Kisan</a:t>
            </a:r>
            <a:r>
              <a:rPr lang="en-IN" sz="2000" dirty="0"/>
              <a:t> Cards</a:t>
            </a:r>
            <a:r>
              <a:rPr lang="en-IN" sz="2000" dirty="0" smtClean="0"/>
              <a:t>”</a:t>
            </a:r>
          </a:p>
          <a:p>
            <a:endParaRPr lang="en-I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/>
              <a:t>10% discounts at fuel purchase, highway tolls, rail tickets and insurance premiums </a:t>
            </a:r>
          </a:p>
          <a:p>
            <a:endParaRPr lang="en-I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/>
              <a:t>No service tax </a:t>
            </a:r>
            <a:r>
              <a:rPr lang="en-IN" sz="2000" dirty="0" smtClean="0"/>
              <a:t>on </a:t>
            </a:r>
            <a:r>
              <a:rPr lang="en-IN" sz="2000" dirty="0"/>
              <a:t>all digital transaction </a:t>
            </a:r>
            <a:r>
              <a:rPr lang="en-IN" sz="2000" dirty="0" err="1"/>
              <a:t>upto</a:t>
            </a:r>
            <a:r>
              <a:rPr lang="en-IN" sz="2000" dirty="0"/>
              <a:t> </a:t>
            </a:r>
            <a:r>
              <a:rPr lang="en-IN" sz="2000" dirty="0" err="1"/>
              <a:t>Rs</a:t>
            </a:r>
            <a:r>
              <a:rPr lang="en-IN" sz="2000" dirty="0"/>
              <a:t>. </a:t>
            </a:r>
            <a:r>
              <a:rPr lang="en-IN" sz="2000" dirty="0" smtClean="0"/>
              <a:t>2000</a:t>
            </a:r>
          </a:p>
          <a:p>
            <a:endParaRPr lang="en-I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/>
              <a:t>PSBs advised to reduce </a:t>
            </a:r>
            <a:r>
              <a:rPr lang="en-IN" sz="2000" dirty="0" err="1" smtClean="0"/>
              <a:t>PoS</a:t>
            </a:r>
            <a:r>
              <a:rPr lang="en-IN" sz="2000" dirty="0" smtClean="0"/>
              <a:t> rentals to </a:t>
            </a:r>
            <a:r>
              <a:rPr lang="en-IN" sz="2000" dirty="0" err="1" smtClean="0"/>
              <a:t>Rs</a:t>
            </a:r>
            <a:r>
              <a:rPr lang="en-IN" sz="2000" dirty="0"/>
              <a:t>. </a:t>
            </a:r>
            <a:r>
              <a:rPr lang="en-IN" sz="2000" dirty="0" smtClean="0"/>
              <a:t>100 per month</a:t>
            </a:r>
          </a:p>
          <a:p>
            <a:endParaRPr lang="en-IN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/>
              <a:t>F</a:t>
            </a:r>
            <a:r>
              <a:rPr lang="en-IN" sz="2000" dirty="0" smtClean="0"/>
              <a:t>ree </a:t>
            </a:r>
            <a:r>
              <a:rPr lang="en-IN" sz="2000" dirty="0"/>
              <a:t>accident insurance cover of up to </a:t>
            </a:r>
            <a:r>
              <a:rPr lang="en-IN" sz="2000" dirty="0" err="1"/>
              <a:t>Rs</a:t>
            </a:r>
            <a:r>
              <a:rPr lang="en-IN" sz="2000" dirty="0"/>
              <a:t>. 10 </a:t>
            </a:r>
            <a:r>
              <a:rPr lang="en-IN" sz="2000" dirty="0" smtClean="0"/>
              <a:t>lakh for online rail tickets</a:t>
            </a:r>
          </a:p>
          <a:p>
            <a:endParaRPr lang="en-IN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/>
              <a:t>No </a:t>
            </a:r>
            <a:r>
              <a:rPr lang="en-IN" sz="2000" dirty="0"/>
              <a:t>transaction fees for payments made through digital </a:t>
            </a:r>
            <a:r>
              <a:rPr lang="en-IN" sz="2000" dirty="0" smtClean="0"/>
              <a:t>means by Central Government </a:t>
            </a:r>
            <a:r>
              <a:rPr lang="en-IN" sz="2000" dirty="0"/>
              <a:t>D</a:t>
            </a:r>
            <a:r>
              <a:rPr lang="en-IN" sz="2000" dirty="0" smtClean="0"/>
              <a:t>epartments and PSUs </a:t>
            </a:r>
            <a:endParaRPr lang="en-IN" sz="2000" dirty="0"/>
          </a:p>
          <a:p>
            <a:r>
              <a:rPr lang="en-IN" sz="2000" dirty="0" smtClean="0"/>
              <a:t/>
            </a:r>
            <a:br>
              <a:rPr lang="en-IN" sz="2000" dirty="0" smtClean="0"/>
            </a:br>
            <a:endParaRPr lang="en-IN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  <p:sp>
        <p:nvSpPr>
          <p:cNvPr id="11" name="Rectangle 10"/>
          <p:cNvSpPr/>
          <p:nvPr/>
        </p:nvSpPr>
        <p:spPr>
          <a:xfrm>
            <a:off x="11591778" y="0"/>
            <a:ext cx="600222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842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658607" y="2222937"/>
            <a:ext cx="59908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dirty="0" smtClean="0">
                <a:solidFill>
                  <a:schemeClr val="bg1"/>
                </a:solidFill>
              </a:rPr>
              <a:t>Lucky </a:t>
            </a:r>
            <a:r>
              <a:rPr lang="en-IN" sz="4000" b="1" dirty="0" err="1" smtClean="0">
                <a:solidFill>
                  <a:schemeClr val="bg1"/>
                </a:solidFill>
              </a:rPr>
              <a:t>Grahak</a:t>
            </a:r>
            <a:r>
              <a:rPr lang="en-IN" sz="4000" b="1" dirty="0" smtClean="0">
                <a:solidFill>
                  <a:schemeClr val="bg1"/>
                </a:solidFill>
              </a:rPr>
              <a:t> </a:t>
            </a:r>
            <a:r>
              <a:rPr lang="en-IN" sz="4000" b="1" dirty="0" err="1" smtClean="0">
                <a:solidFill>
                  <a:schemeClr val="bg1"/>
                </a:solidFill>
              </a:rPr>
              <a:t>Yojana</a:t>
            </a:r>
            <a:endParaRPr lang="en-IN" sz="4000" b="1" dirty="0" smtClean="0">
              <a:solidFill>
                <a:schemeClr val="bg1"/>
              </a:solidFill>
            </a:endParaRPr>
          </a:p>
          <a:p>
            <a:pPr algn="ctr"/>
            <a:r>
              <a:rPr lang="en-IN" sz="4000" b="1" dirty="0">
                <a:solidFill>
                  <a:schemeClr val="bg1"/>
                </a:solidFill>
              </a:rPr>
              <a:t>&amp;</a:t>
            </a:r>
            <a:r>
              <a:rPr lang="en-IN" sz="40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IN" sz="4000" b="1" dirty="0" err="1" smtClean="0">
                <a:solidFill>
                  <a:schemeClr val="bg1"/>
                </a:solidFill>
              </a:rPr>
              <a:t>Digi</a:t>
            </a:r>
            <a:r>
              <a:rPr lang="en-IN" sz="4000" b="1" dirty="0" smtClean="0">
                <a:solidFill>
                  <a:schemeClr val="bg1"/>
                </a:solidFill>
              </a:rPr>
              <a:t>-</a:t>
            </a:r>
            <a:r>
              <a:rPr lang="hi-IN" sz="4000" b="1" dirty="0" smtClean="0">
                <a:solidFill>
                  <a:schemeClr val="bg1"/>
                </a:solidFill>
              </a:rPr>
              <a:t>धन </a:t>
            </a:r>
            <a:r>
              <a:rPr lang="en-IN" sz="4000" b="1" dirty="0" err="1" smtClean="0">
                <a:solidFill>
                  <a:schemeClr val="bg1"/>
                </a:solidFill>
              </a:rPr>
              <a:t>Vyapar</a:t>
            </a:r>
            <a:r>
              <a:rPr lang="en-IN" sz="4000" b="1" dirty="0" smtClean="0">
                <a:solidFill>
                  <a:schemeClr val="bg1"/>
                </a:solidFill>
              </a:rPr>
              <a:t> </a:t>
            </a:r>
            <a:r>
              <a:rPr lang="en-IN" sz="4000" b="1" dirty="0" smtClean="0">
                <a:solidFill>
                  <a:schemeClr val="bg1"/>
                </a:solidFill>
              </a:rPr>
              <a:t>Yojana</a:t>
            </a:r>
            <a:endParaRPr lang="en-IN" sz="4000" b="1" dirty="0">
              <a:solidFill>
                <a:schemeClr val="bg1"/>
              </a:solidFill>
            </a:endParaRPr>
          </a:p>
        </p:txBody>
      </p:sp>
      <p:pic>
        <p:nvPicPr>
          <p:cNvPr id="7" name="Picture 2" descr="https://pbs.twimg.com/media/CzNJAzCUsAQPwaN.jpg:lar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4722127" cy="6858001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1591778" y="0"/>
            <a:ext cx="600222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730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328978190"/>
              </p:ext>
            </p:extLst>
          </p:nvPr>
        </p:nvGraphicFramePr>
        <p:xfrm>
          <a:off x="1392071" y="0"/>
          <a:ext cx="1038477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0" y="0"/>
            <a:ext cx="1997612" cy="6858000"/>
          </a:xfrm>
          <a:prstGeom prst="roundRect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rtlCol="0" anchor="ctr"/>
          <a:lstStyle/>
          <a:p>
            <a:pPr lvl="0" algn="ctr"/>
            <a:r>
              <a:rPr lang="en-IN" sz="2800" b="1" kern="0" dirty="0" smtClean="0">
                <a:solidFill>
                  <a:schemeClr val="bg1"/>
                </a:solidFill>
              </a:rPr>
              <a:t>Promoting</a:t>
            </a:r>
          </a:p>
          <a:p>
            <a:pPr lvl="0" algn="ctr"/>
            <a:r>
              <a:rPr lang="en-IN" sz="2800" b="1" kern="0" dirty="0" smtClean="0">
                <a:solidFill>
                  <a:schemeClr val="bg1"/>
                </a:solidFill>
              </a:rPr>
              <a:t>&amp; Rewarding </a:t>
            </a:r>
            <a:r>
              <a:rPr lang="en-IN" sz="2800" b="1" kern="0" dirty="0">
                <a:solidFill>
                  <a:schemeClr val="bg1"/>
                </a:solidFill>
              </a:rPr>
              <a:t>Digital Payments</a:t>
            </a:r>
          </a:p>
        </p:txBody>
      </p:sp>
    </p:spTree>
    <p:extLst>
      <p:ext uri="{BB962C8B-B14F-4D97-AF65-F5344CB8AC3E}">
        <p14:creationId xmlns:p14="http://schemas.microsoft.com/office/powerpoint/2010/main" val="41891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921707" y="0"/>
            <a:ext cx="2270293" cy="6858000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n w="3175">
                <a:solidFill>
                  <a:schemeClr val="tx1"/>
                </a:solidFill>
              </a:ln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61835" y="162537"/>
            <a:ext cx="179539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b="1" dirty="0">
                <a:solidFill>
                  <a:prstClr val="black"/>
                </a:solidFill>
              </a:rPr>
              <a:t> </a:t>
            </a:r>
            <a:r>
              <a:rPr lang="en-IN" sz="2800" b="1" i="1" dirty="0">
                <a:solidFill>
                  <a:schemeClr val="bg1"/>
                </a:solidFill>
              </a:rPr>
              <a:t>Mega</a:t>
            </a:r>
            <a:r>
              <a:rPr lang="en-IN" sz="2800" b="1" dirty="0">
                <a:solidFill>
                  <a:schemeClr val="bg1"/>
                </a:solidFill>
              </a:rPr>
              <a:t> Awards</a:t>
            </a:r>
          </a:p>
          <a:p>
            <a:pPr algn="ctr"/>
            <a:r>
              <a:rPr lang="en-IN" sz="2000" b="1" dirty="0" smtClean="0">
                <a:solidFill>
                  <a:schemeClr val="bg1"/>
                </a:solidFill>
              </a:rPr>
              <a:t>(14.04.17)</a:t>
            </a:r>
            <a:endParaRPr lang="en-IN" sz="2000" b="1" dirty="0">
              <a:solidFill>
                <a:schemeClr val="bg1"/>
              </a:soli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574904" y="2968787"/>
            <a:ext cx="1776420" cy="1592039"/>
            <a:chOff x="1638583" y="3053646"/>
            <a:chExt cx="1776420" cy="1592039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463731" y="3492533"/>
              <a:ext cx="11198" cy="71426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638583" y="3053646"/>
              <a:ext cx="17764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2400" b="1" dirty="0">
                  <a:solidFill>
                    <a:schemeClr val="bg1"/>
                  </a:solidFill>
                </a:rPr>
                <a:t>First Draw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795532" y="4276353"/>
              <a:ext cx="11915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b="1" dirty="0" smtClean="0">
                  <a:solidFill>
                    <a:schemeClr val="bg1"/>
                  </a:solidFill>
                </a:rPr>
                <a:t>(25.12.16)</a:t>
              </a:r>
              <a:endParaRPr lang="en-IN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Right Arrow 11"/>
          <p:cNvSpPr/>
          <p:nvPr/>
        </p:nvSpPr>
        <p:spPr>
          <a:xfrm>
            <a:off x="2074244" y="1437792"/>
            <a:ext cx="7847463" cy="2176641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Lucky </a:t>
            </a:r>
            <a:r>
              <a:rPr lang="en-US" sz="2800" b="1" dirty="0" err="1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Grahak</a:t>
            </a:r>
            <a:r>
              <a:rPr lang="en-US" sz="2800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Yojana</a:t>
            </a:r>
            <a:endParaRPr lang="en-IN" sz="2800" b="1" dirty="0">
              <a:solidFill>
                <a:prstClr val="white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2118092" y="3945564"/>
            <a:ext cx="7771557" cy="2016785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white"/>
                </a:solidFill>
              </a:rPr>
              <a:t>  </a:t>
            </a:r>
            <a:r>
              <a:rPr lang="en-US" sz="2400" b="1" dirty="0" err="1" smtClean="0">
                <a:solidFill>
                  <a:prstClr val="white"/>
                </a:solidFill>
              </a:rPr>
              <a:t>Digi-धन</a:t>
            </a:r>
            <a:r>
              <a:rPr lang="en-US" sz="2400" b="1" dirty="0" smtClean="0">
                <a:solidFill>
                  <a:prstClr val="white"/>
                </a:solidFill>
              </a:rPr>
              <a:t> </a:t>
            </a:r>
            <a:r>
              <a:rPr lang="en-US" sz="2400" b="1" dirty="0" err="1" smtClean="0">
                <a:solidFill>
                  <a:prstClr val="white"/>
                </a:solidFill>
              </a:rPr>
              <a:t>Vyapar</a:t>
            </a:r>
            <a:r>
              <a:rPr lang="en-US" sz="2400" b="1" dirty="0" smtClean="0">
                <a:solidFill>
                  <a:prstClr val="white"/>
                </a:solidFill>
              </a:rPr>
              <a:t> </a:t>
            </a:r>
            <a:r>
              <a:rPr lang="en-US" sz="2400" b="1" dirty="0">
                <a:solidFill>
                  <a:prstClr val="white"/>
                </a:solidFill>
              </a:rPr>
              <a:t>Yojana</a:t>
            </a:r>
            <a:endParaRPr lang="en-IN" b="1" dirty="0">
              <a:solidFill>
                <a:prstClr val="white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372187" y="2526112"/>
            <a:ext cx="0" cy="323721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0981" y="855034"/>
            <a:ext cx="21091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b="1" dirty="0">
                <a:solidFill>
                  <a:schemeClr val="bg1"/>
                </a:solidFill>
              </a:rPr>
              <a:t>Transactions Beginning </a:t>
            </a:r>
            <a:r>
              <a:rPr lang="en-IN" sz="2800" b="1" dirty="0" smtClean="0">
                <a:solidFill>
                  <a:schemeClr val="bg1"/>
                </a:solidFill>
              </a:rPr>
              <a:t>(</a:t>
            </a:r>
            <a:r>
              <a:rPr lang="en-IN" sz="2000" b="1" dirty="0" smtClean="0">
                <a:solidFill>
                  <a:schemeClr val="bg1"/>
                </a:solidFill>
              </a:rPr>
              <a:t>08.11.16)</a:t>
            </a:r>
            <a:endParaRPr lang="en-IN" sz="2000" b="1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601516" y="1224366"/>
            <a:ext cx="5116815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IN" b="1" i="1" dirty="0" smtClean="0">
                <a:solidFill>
                  <a:prstClr val="black"/>
                </a:solidFill>
              </a:rPr>
              <a:t>Daily</a:t>
            </a:r>
            <a:r>
              <a:rPr lang="en-IN" dirty="0" smtClean="0">
                <a:solidFill>
                  <a:prstClr val="black"/>
                </a:solidFill>
              </a:rPr>
              <a:t> : </a:t>
            </a:r>
            <a:r>
              <a:rPr lang="en-IN" b="1" dirty="0" smtClean="0">
                <a:solidFill>
                  <a:prstClr val="black"/>
                </a:solidFill>
              </a:rPr>
              <a:t>15000</a:t>
            </a:r>
            <a:r>
              <a:rPr lang="en-IN" dirty="0" smtClean="0">
                <a:solidFill>
                  <a:prstClr val="black"/>
                </a:solidFill>
              </a:rPr>
              <a:t> @ ₹1000 for 100 days </a:t>
            </a:r>
            <a:endParaRPr lang="en-IN" dirty="0">
              <a:solidFill>
                <a:prstClr val="black"/>
              </a:solidFill>
            </a:endParaRPr>
          </a:p>
          <a:p>
            <a:r>
              <a:rPr lang="en-IN" dirty="0">
                <a:solidFill>
                  <a:prstClr val="black"/>
                </a:solidFill>
              </a:rPr>
              <a:t> </a:t>
            </a:r>
            <a:r>
              <a:rPr lang="en-IN" b="1" i="1" dirty="0">
                <a:solidFill>
                  <a:prstClr val="black"/>
                </a:solidFill>
              </a:rPr>
              <a:t>Weekly</a:t>
            </a:r>
            <a:r>
              <a:rPr lang="en-IN" dirty="0">
                <a:solidFill>
                  <a:prstClr val="black"/>
                </a:solidFill>
              </a:rPr>
              <a:t> </a:t>
            </a:r>
            <a:r>
              <a:rPr lang="en-IN" dirty="0" smtClean="0">
                <a:solidFill>
                  <a:prstClr val="black"/>
                </a:solidFill>
              </a:rPr>
              <a:t>: </a:t>
            </a:r>
            <a:r>
              <a:rPr lang="en-IN" b="1" dirty="0" smtClean="0">
                <a:solidFill>
                  <a:prstClr val="black"/>
                </a:solidFill>
              </a:rPr>
              <a:t>7000</a:t>
            </a:r>
            <a:r>
              <a:rPr lang="en-IN" dirty="0">
                <a:solidFill>
                  <a:prstClr val="black"/>
                </a:solidFill>
              </a:rPr>
              <a:t>+ </a:t>
            </a:r>
            <a:r>
              <a:rPr lang="en-IN" dirty="0" smtClean="0">
                <a:solidFill>
                  <a:prstClr val="black"/>
                </a:solidFill>
              </a:rPr>
              <a:t>with max prize of 1 </a:t>
            </a:r>
            <a:r>
              <a:rPr lang="en-IN" dirty="0" err="1" smtClean="0">
                <a:solidFill>
                  <a:prstClr val="black"/>
                </a:solidFill>
              </a:rPr>
              <a:t>lakh</a:t>
            </a:r>
            <a:r>
              <a:rPr lang="en-IN" dirty="0" smtClean="0">
                <a:solidFill>
                  <a:prstClr val="black"/>
                </a:solidFill>
              </a:rPr>
              <a:t> </a:t>
            </a:r>
            <a:endParaRPr lang="en-IN" dirty="0">
              <a:solidFill>
                <a:prstClr val="black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719491" y="5593017"/>
            <a:ext cx="499884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IN" dirty="0" smtClean="0">
                <a:solidFill>
                  <a:prstClr val="black"/>
                </a:solidFill>
              </a:rPr>
              <a:t>Weekly Awards </a:t>
            </a:r>
            <a:r>
              <a:rPr lang="en-IN" b="1" dirty="0" smtClean="0">
                <a:solidFill>
                  <a:prstClr val="black"/>
                </a:solidFill>
              </a:rPr>
              <a:t>:7000 </a:t>
            </a:r>
            <a:r>
              <a:rPr lang="en-IN" dirty="0" smtClean="0">
                <a:solidFill>
                  <a:prstClr val="black"/>
                </a:solidFill>
              </a:rPr>
              <a:t>with max award of </a:t>
            </a:r>
            <a:r>
              <a:rPr lang="en-IN" b="1" dirty="0" smtClean="0">
                <a:solidFill>
                  <a:prstClr val="black"/>
                </a:solidFill>
              </a:rPr>
              <a:t>₹50,000  </a:t>
            </a:r>
            <a:endParaRPr lang="en-IN" b="1" dirty="0">
              <a:solidFill>
                <a:prstClr val="black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10212504" y="1945775"/>
            <a:ext cx="1844723" cy="3666091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400">
              <a:solidFill>
                <a:prstClr val="white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0519861" y="4457252"/>
            <a:ext cx="1367339" cy="1154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>
              <a:solidFill>
                <a:prstClr val="black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0580571" y="2475034"/>
            <a:ext cx="14360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IN" dirty="0">
                <a:solidFill>
                  <a:prstClr val="black"/>
                </a:solidFill>
              </a:rPr>
              <a:t>₹ 1 Crore</a:t>
            </a:r>
          </a:p>
          <a:p>
            <a:pPr marL="342900" indent="-342900">
              <a:buFontTx/>
              <a:buAutoNum type="arabicPeriod"/>
            </a:pPr>
            <a:r>
              <a:rPr lang="en-IN" dirty="0">
                <a:solidFill>
                  <a:prstClr val="black"/>
                </a:solidFill>
              </a:rPr>
              <a:t>₹50 Lakh</a:t>
            </a:r>
          </a:p>
          <a:p>
            <a:pPr marL="342900" indent="-342900">
              <a:buFontTx/>
              <a:buAutoNum type="arabicPeriod"/>
            </a:pPr>
            <a:r>
              <a:rPr lang="en-IN" dirty="0">
                <a:solidFill>
                  <a:prstClr val="black"/>
                </a:solidFill>
              </a:rPr>
              <a:t>₹25 Lakh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635006" y="4370258"/>
            <a:ext cx="16420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IN" dirty="0">
                <a:solidFill>
                  <a:prstClr val="black"/>
                </a:solidFill>
              </a:rPr>
              <a:t>₹50 Lakh</a:t>
            </a:r>
          </a:p>
          <a:p>
            <a:pPr marL="342900" indent="-342900">
              <a:buFontTx/>
              <a:buAutoNum type="arabicPeriod"/>
            </a:pPr>
            <a:r>
              <a:rPr lang="en-IN" dirty="0">
                <a:solidFill>
                  <a:prstClr val="black"/>
                </a:solidFill>
              </a:rPr>
              <a:t>₹25 Lakh</a:t>
            </a:r>
          </a:p>
          <a:p>
            <a:pPr marL="342900" indent="-342900">
              <a:buFontTx/>
              <a:buAutoNum type="arabicPeriod"/>
            </a:pPr>
            <a:r>
              <a:rPr lang="en-IN" dirty="0">
                <a:solidFill>
                  <a:prstClr val="black"/>
                </a:solidFill>
              </a:rPr>
              <a:t>₹5 Lakh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72187" y="3764807"/>
            <a:ext cx="9549520" cy="56566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0212504" y="2105702"/>
            <a:ext cx="1537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i="1" dirty="0"/>
              <a:t>f</a:t>
            </a:r>
            <a:r>
              <a:rPr lang="en-IN" i="1" dirty="0" smtClean="0"/>
              <a:t>or consumers</a:t>
            </a:r>
            <a:endParaRPr lang="en-IN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10180446" y="3968531"/>
            <a:ext cx="1537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i="1" dirty="0"/>
              <a:t>f</a:t>
            </a:r>
            <a:r>
              <a:rPr lang="en-IN" i="1" dirty="0" smtClean="0"/>
              <a:t>or merchants</a:t>
            </a:r>
            <a:endParaRPr lang="en-IN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1173707" y="423080"/>
            <a:ext cx="133748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N" b="1" dirty="0" smtClean="0"/>
              <a:t>Consumers</a:t>
            </a:r>
            <a:endParaRPr lang="en-IN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146412" y="5940736"/>
            <a:ext cx="122829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N" b="1" dirty="0" smtClean="0"/>
              <a:t>Merchants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56362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276348047"/>
              </p:ext>
            </p:extLst>
          </p:nvPr>
        </p:nvGraphicFramePr>
        <p:xfrm>
          <a:off x="1910687" y="0"/>
          <a:ext cx="10281312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0" y="0"/>
            <a:ext cx="1937982" cy="6858000"/>
          </a:xfrm>
          <a:prstGeom prst="roundRect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rtlCol="0" anchor="ctr"/>
          <a:lstStyle/>
          <a:p>
            <a:pPr lvl="0" algn="ctr"/>
            <a:r>
              <a:rPr lang="en-IN" sz="2800" kern="0" dirty="0" smtClean="0">
                <a:solidFill>
                  <a:sysClr val="windowText" lastClr="000000"/>
                </a:solidFill>
              </a:rPr>
              <a:t>Promoting</a:t>
            </a:r>
          </a:p>
          <a:p>
            <a:pPr lvl="0" algn="ctr"/>
            <a:r>
              <a:rPr lang="en-IN" sz="2800" kern="0" dirty="0" smtClean="0">
                <a:solidFill>
                  <a:sysClr val="windowText" lastClr="000000"/>
                </a:solidFill>
              </a:rPr>
              <a:t>&amp; Rewarding </a:t>
            </a:r>
            <a:r>
              <a:rPr lang="en-IN" sz="2800" kern="0" dirty="0">
                <a:solidFill>
                  <a:sysClr val="windowText" lastClr="000000"/>
                </a:solidFill>
              </a:rPr>
              <a:t>Digital Payments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11591778" y="0"/>
            <a:ext cx="600222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56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370</Words>
  <Application>Microsoft Office PowerPoint</Application>
  <PresentationFormat>Widescreen</PresentationFormat>
  <Paragraphs>79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Mangal</vt:lpstr>
      <vt:lpstr>Times New Roman</vt:lpstr>
      <vt:lpstr>Office Theme</vt:lpstr>
      <vt:lpstr>INCENTIVIZING DIGITAL PAYMENTS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Administrator</cp:lastModifiedBy>
  <cp:revision>20</cp:revision>
  <dcterms:created xsi:type="dcterms:W3CDTF">2016-12-15T05:37:57Z</dcterms:created>
  <dcterms:modified xsi:type="dcterms:W3CDTF">2016-12-15T11:38:28Z</dcterms:modified>
</cp:coreProperties>
</file>